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93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5DD44B0-3488-4B20-B62E-AB74B842BCB0}" type="datetimeFigureOut">
              <a:rPr lang="en-US"/>
              <a:pPr>
                <a:defRPr/>
              </a:pPr>
              <a:t>9/11/2012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A119D43-58BC-4044-AAF7-B6E682F6F4A5}" type="slidenum">
              <a:rPr lang="en-US"/>
              <a:pPr>
                <a:defRPr/>
              </a:pPr>
              <a:t>‹#›</a:t>
            </a:fld>
            <a:endParaRPr lang="en-US"/>
          </a:p>
        </p:txBody>
      </p:sp>
    </p:spTree>
    <p:extLst>
      <p:ext uri="{BB962C8B-B14F-4D97-AF65-F5344CB8AC3E}">
        <p14:creationId xmlns:p14="http://schemas.microsoft.com/office/powerpoint/2010/main" val="1162832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14CD1B4-2F0F-4457-B411-B49AD0DB410E}"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F9F8B6-9E96-4D0D-827B-5CC50E10EB4B}"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6D3CCB-2B45-4CA8-9603-704DCD05F80A}"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4A4485-96BD-4401-A350-4467628D74A9}"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33F17C-46E3-4E22-A578-4ED8FE22CBD0}"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CFC7B6-81B8-49A1-A396-6C16710EC61F}"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FE8E00-A76D-4876-8322-EF4ADA4AF7CA}" type="slidenum">
              <a:rPr lang="en-US" smtClean="0"/>
              <a:pPr eaLnBrk="1" hangingPunct="1"/>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5F4BBE-6055-4456-B509-864F47F9F388}" type="datetimeFigureOut">
              <a:rPr lang="en-US"/>
              <a:pPr>
                <a:defRPr/>
              </a:pPr>
              <a:t>9/11/2012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67AAF-B2BE-47E8-8D7C-7D3B8946724B}" type="slidenum">
              <a:rPr lang="en-US"/>
              <a:pPr>
                <a:defRPr/>
              </a:pPr>
              <a:t>‹#›</a:t>
            </a:fld>
            <a:endParaRPr lang="en-US"/>
          </a:p>
        </p:txBody>
      </p:sp>
    </p:spTree>
    <p:extLst>
      <p:ext uri="{BB962C8B-B14F-4D97-AF65-F5344CB8AC3E}">
        <p14:creationId xmlns:p14="http://schemas.microsoft.com/office/powerpoint/2010/main" val="139411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E36BF3-F058-4B8A-9306-33E90E4040F1}" type="datetimeFigureOut">
              <a:rPr lang="en-US"/>
              <a:pPr>
                <a:defRPr/>
              </a:pPr>
              <a:t>9/11/2012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B313F3-A6B8-4A9E-A501-7E1ACF75965E}" type="slidenum">
              <a:rPr lang="en-US"/>
              <a:pPr>
                <a:defRPr/>
              </a:pPr>
              <a:t>‹#›</a:t>
            </a:fld>
            <a:endParaRPr lang="en-US"/>
          </a:p>
        </p:txBody>
      </p:sp>
    </p:spTree>
    <p:extLst>
      <p:ext uri="{BB962C8B-B14F-4D97-AF65-F5344CB8AC3E}">
        <p14:creationId xmlns:p14="http://schemas.microsoft.com/office/powerpoint/2010/main" val="297829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5B55C3-5C27-464A-9181-6FDCB80A7181}" type="datetimeFigureOut">
              <a:rPr lang="en-US"/>
              <a:pPr>
                <a:defRPr/>
              </a:pPr>
              <a:t>9/11/2012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B2FB31-3932-47A6-94B9-E3676AE15C4A}" type="slidenum">
              <a:rPr lang="en-US"/>
              <a:pPr>
                <a:defRPr/>
              </a:pPr>
              <a:t>‹#›</a:t>
            </a:fld>
            <a:endParaRPr lang="en-US"/>
          </a:p>
        </p:txBody>
      </p:sp>
    </p:spTree>
    <p:extLst>
      <p:ext uri="{BB962C8B-B14F-4D97-AF65-F5344CB8AC3E}">
        <p14:creationId xmlns:p14="http://schemas.microsoft.com/office/powerpoint/2010/main" val="5955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1E4F22-E72A-4540-8E6C-3713ED04FA23}" type="datetimeFigureOut">
              <a:rPr lang="en-US"/>
              <a:pPr>
                <a:defRPr/>
              </a:pPr>
              <a:t>9/11/2012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515935-E73F-4E13-B7FC-29732588452D}" type="slidenum">
              <a:rPr lang="en-US"/>
              <a:pPr>
                <a:defRPr/>
              </a:pPr>
              <a:t>‹#›</a:t>
            </a:fld>
            <a:endParaRPr lang="en-US"/>
          </a:p>
        </p:txBody>
      </p:sp>
    </p:spTree>
    <p:extLst>
      <p:ext uri="{BB962C8B-B14F-4D97-AF65-F5344CB8AC3E}">
        <p14:creationId xmlns:p14="http://schemas.microsoft.com/office/powerpoint/2010/main" val="952423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6F533A2-C955-433E-88D6-EB51539E4C86}" type="datetimeFigureOut">
              <a:rPr lang="en-US"/>
              <a:pPr>
                <a:defRPr/>
              </a:pPr>
              <a:t>9/11/2012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504B48-D945-46A3-817C-EF3EE80DF049}" type="slidenum">
              <a:rPr lang="en-US"/>
              <a:pPr>
                <a:defRPr/>
              </a:pPr>
              <a:t>‹#›</a:t>
            </a:fld>
            <a:endParaRPr lang="en-US"/>
          </a:p>
        </p:txBody>
      </p:sp>
    </p:spTree>
    <p:extLst>
      <p:ext uri="{BB962C8B-B14F-4D97-AF65-F5344CB8AC3E}">
        <p14:creationId xmlns:p14="http://schemas.microsoft.com/office/powerpoint/2010/main" val="2784089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3568B07-30EE-407B-9A7A-C92F49796819}" type="datetimeFigureOut">
              <a:rPr lang="en-US"/>
              <a:pPr>
                <a:defRPr/>
              </a:pPr>
              <a:t>9/11/2012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95192E-8B20-48A2-A4F3-4EC29A22DC13}" type="slidenum">
              <a:rPr lang="en-US"/>
              <a:pPr>
                <a:defRPr/>
              </a:pPr>
              <a:t>‹#›</a:t>
            </a:fld>
            <a:endParaRPr lang="en-US"/>
          </a:p>
        </p:txBody>
      </p:sp>
    </p:spTree>
    <p:extLst>
      <p:ext uri="{BB962C8B-B14F-4D97-AF65-F5344CB8AC3E}">
        <p14:creationId xmlns:p14="http://schemas.microsoft.com/office/powerpoint/2010/main" val="238119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95D222D-A668-4F8C-9F09-7CAA3155F4D8}" type="datetimeFigureOut">
              <a:rPr lang="en-US"/>
              <a:pPr>
                <a:defRPr/>
              </a:pPr>
              <a:t>9/11/2012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10BDD2-DBBD-4B25-A4CA-7A8A5301D90F}" type="slidenum">
              <a:rPr lang="en-US"/>
              <a:pPr>
                <a:defRPr/>
              </a:pPr>
              <a:t>‹#›</a:t>
            </a:fld>
            <a:endParaRPr lang="en-US"/>
          </a:p>
        </p:txBody>
      </p:sp>
    </p:spTree>
    <p:extLst>
      <p:ext uri="{BB962C8B-B14F-4D97-AF65-F5344CB8AC3E}">
        <p14:creationId xmlns:p14="http://schemas.microsoft.com/office/powerpoint/2010/main" val="416048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426F23F-FFAC-412D-A5D2-6FAB0EA6AFB5}" type="datetimeFigureOut">
              <a:rPr lang="en-US"/>
              <a:pPr>
                <a:defRPr/>
              </a:pPr>
              <a:t>9/11/2012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18EDA8-F491-44D4-9BF2-8C2D7F792CDE}" type="slidenum">
              <a:rPr lang="en-US"/>
              <a:pPr>
                <a:defRPr/>
              </a:pPr>
              <a:t>‹#›</a:t>
            </a:fld>
            <a:endParaRPr lang="en-US"/>
          </a:p>
        </p:txBody>
      </p:sp>
    </p:spTree>
    <p:extLst>
      <p:ext uri="{BB962C8B-B14F-4D97-AF65-F5344CB8AC3E}">
        <p14:creationId xmlns:p14="http://schemas.microsoft.com/office/powerpoint/2010/main" val="208942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38CFB5-AAE9-467D-8C35-27A74D558702}" type="datetimeFigureOut">
              <a:rPr lang="en-US"/>
              <a:pPr>
                <a:defRPr/>
              </a:pPr>
              <a:t>9/11/2012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B63139F-4CB3-4940-9490-40BDC3A4BD7F}" type="slidenum">
              <a:rPr lang="en-US"/>
              <a:pPr>
                <a:defRPr/>
              </a:pPr>
              <a:t>‹#›</a:t>
            </a:fld>
            <a:endParaRPr lang="en-US"/>
          </a:p>
        </p:txBody>
      </p:sp>
    </p:spTree>
    <p:extLst>
      <p:ext uri="{BB962C8B-B14F-4D97-AF65-F5344CB8AC3E}">
        <p14:creationId xmlns:p14="http://schemas.microsoft.com/office/powerpoint/2010/main" val="570785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78857A-02AA-4540-8A60-79ED298AA4DF}" type="datetimeFigureOut">
              <a:rPr lang="en-US"/>
              <a:pPr>
                <a:defRPr/>
              </a:pPr>
              <a:t>9/11/2012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ADEF9A-96B5-4797-8DF7-CA9EA069ACC7}" type="slidenum">
              <a:rPr lang="en-US"/>
              <a:pPr>
                <a:defRPr/>
              </a:pPr>
              <a:t>‹#›</a:t>
            </a:fld>
            <a:endParaRPr lang="en-US"/>
          </a:p>
        </p:txBody>
      </p:sp>
    </p:spTree>
    <p:extLst>
      <p:ext uri="{BB962C8B-B14F-4D97-AF65-F5344CB8AC3E}">
        <p14:creationId xmlns:p14="http://schemas.microsoft.com/office/powerpoint/2010/main" val="114439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E2F11-CD94-42AC-890C-D9CC23A46247}" type="datetimeFigureOut">
              <a:rPr lang="en-US"/>
              <a:pPr>
                <a:defRPr/>
              </a:pPr>
              <a:t>9/11/2012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597CF3-BBAA-4F9B-8349-43D1C8E51350}" type="slidenum">
              <a:rPr lang="en-US"/>
              <a:pPr>
                <a:defRPr/>
              </a:pPr>
              <a:t>‹#›</a:t>
            </a:fld>
            <a:endParaRPr lang="en-US"/>
          </a:p>
        </p:txBody>
      </p:sp>
    </p:spTree>
    <p:extLst>
      <p:ext uri="{BB962C8B-B14F-4D97-AF65-F5344CB8AC3E}">
        <p14:creationId xmlns:p14="http://schemas.microsoft.com/office/powerpoint/2010/main" val="312906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BC228C2-921E-441B-B172-BE33815CE2C5}" type="datetimeFigureOut">
              <a:rPr lang="en-US"/>
              <a:pPr>
                <a:defRPr/>
              </a:pPr>
              <a:t>9/11/2012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3D9DC98-37A2-4B5F-AAAB-665ECDB912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609601"/>
            <a:ext cx="7848600" cy="2990850"/>
          </a:xfrm>
        </p:spPr>
        <p:txBody>
          <a:bodyPr/>
          <a:lstStyle/>
          <a:p>
            <a:pPr eaLnBrk="1" hangingPunct="1"/>
            <a:r>
              <a:rPr lang="en-US" sz="4000" dirty="0" smtClean="0">
                <a:latin typeface="+mn-lt"/>
              </a:rPr>
              <a:t>Auctions:</a:t>
            </a:r>
            <a:br>
              <a:rPr lang="en-US" sz="4000" dirty="0" smtClean="0">
                <a:latin typeface="+mn-lt"/>
              </a:rPr>
            </a:br>
            <a:r>
              <a:rPr lang="en-US" sz="4000" dirty="0" smtClean="0">
                <a:latin typeface="+mn-lt"/>
              </a:rPr>
              <a:t>A Lesson in </a:t>
            </a:r>
            <a:r>
              <a:rPr lang="en-US" sz="4000" dirty="0" err="1" smtClean="0">
                <a:latin typeface="+mn-lt"/>
              </a:rPr>
              <a:t>Multiagent</a:t>
            </a:r>
            <a:r>
              <a:rPr lang="en-US" sz="4000" dirty="0" smtClean="0">
                <a:latin typeface="+mn-lt"/>
              </a:rPr>
              <a:t> System</a:t>
            </a:r>
            <a:br>
              <a:rPr lang="en-US" sz="4000" dirty="0" smtClean="0">
                <a:latin typeface="+mn-lt"/>
              </a:rPr>
            </a:br>
            <a:r>
              <a:rPr lang="en-US" sz="4000" dirty="0" smtClean="0">
                <a:latin typeface="+mn-lt"/>
              </a:rPr>
              <a:t>Based on Jose Vidal’s book</a:t>
            </a:r>
            <a:br>
              <a:rPr lang="en-US" sz="4000" dirty="0" smtClean="0">
                <a:latin typeface="+mn-lt"/>
              </a:rPr>
            </a:br>
            <a:r>
              <a:rPr lang="en-US" sz="4000" dirty="0" smtClean="0">
                <a:latin typeface="+mn-lt"/>
              </a:rPr>
              <a:t>Fundamentals of </a:t>
            </a:r>
            <a:r>
              <a:rPr lang="en-US" sz="4000" dirty="0" err="1" smtClean="0">
                <a:latin typeface="+mn-lt"/>
              </a:rPr>
              <a:t>Multiagent</a:t>
            </a:r>
            <a:r>
              <a:rPr lang="en-US" sz="4000" dirty="0" smtClean="0">
                <a:latin typeface="+mn-lt"/>
              </a:rPr>
              <a:t> Systems</a:t>
            </a:r>
            <a:endParaRPr lang="en-US" sz="4000" dirty="0" smtClean="0">
              <a:latin typeface="+mn-lt"/>
            </a:endParaRPr>
          </a:p>
        </p:txBody>
      </p:sp>
      <p:sp>
        <p:nvSpPr>
          <p:cNvPr id="2051" name="Subtitle 2"/>
          <p:cNvSpPr>
            <a:spLocks noGrp="1"/>
          </p:cNvSpPr>
          <p:nvPr>
            <p:ph type="subTitle" idx="1"/>
          </p:nvPr>
        </p:nvSpPr>
        <p:spPr/>
        <p:txBody>
          <a:bodyPr/>
          <a:lstStyle/>
          <a:p>
            <a:pPr eaLnBrk="1" hangingPunct="1"/>
            <a:r>
              <a:rPr lang="en-US" dirty="0" smtClean="0">
                <a:solidFill>
                  <a:schemeClr val="tx1"/>
                </a:solidFill>
              </a:rPr>
              <a:t>Henry </a:t>
            </a:r>
            <a:r>
              <a:rPr lang="en-US" dirty="0" err="1" smtClean="0">
                <a:solidFill>
                  <a:schemeClr val="tx1"/>
                </a:solidFill>
              </a:rPr>
              <a:t>Hexmoor</a:t>
            </a:r>
            <a:endParaRPr lang="en-US" dirty="0" smtClean="0">
              <a:solidFill>
                <a:schemeClr val="tx1"/>
              </a:solidFill>
            </a:endParaRPr>
          </a:p>
          <a:p>
            <a:pPr eaLnBrk="1" hangingPunct="1"/>
            <a:r>
              <a:rPr lang="en-US" dirty="0" smtClean="0">
                <a:solidFill>
                  <a:schemeClr val="tx1"/>
                </a:solidFill>
              </a:rPr>
              <a:t>SIUC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Valuations</a:t>
            </a:r>
          </a:p>
        </p:txBody>
      </p:sp>
      <p:sp>
        <p:nvSpPr>
          <p:cNvPr id="11267" name="Content Placeholder 2"/>
          <p:cNvSpPr>
            <a:spLocks noGrp="1"/>
          </p:cNvSpPr>
          <p:nvPr>
            <p:ph idx="1"/>
          </p:nvPr>
        </p:nvSpPr>
        <p:spPr/>
        <p:txBody>
          <a:bodyPr/>
          <a:lstStyle/>
          <a:p>
            <a:r>
              <a:rPr lang="en-US" smtClean="0"/>
              <a:t>Common value : items which you cannot consume and gain no direct utility from but which might still have a resale value</a:t>
            </a:r>
          </a:p>
          <a:p>
            <a:r>
              <a:rPr lang="en-US" smtClean="0"/>
              <a:t>Correlated value: function is very common in the real world with durable high priced items and lie somewhere in the middle.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Simple Auctions</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a:t>There are times when there are many agents and the only thing they need </a:t>
            </a:r>
            <a:r>
              <a:rPr lang="en-US" dirty="0" smtClean="0"/>
              <a:t>to negotiate </a:t>
            </a:r>
            <a:r>
              <a:rPr lang="en-US" dirty="0"/>
              <a:t>over is price. In these occasions it makes sense to use an auction </a:t>
            </a:r>
            <a:r>
              <a:rPr lang="en-US" dirty="0" smtClean="0"/>
              <a:t>since they </a:t>
            </a:r>
            <a:r>
              <a:rPr lang="en-US" dirty="0"/>
              <a:t>are fast and require little agent communication</a:t>
            </a:r>
            <a:r>
              <a:rPr lang="en-US" dirty="0" smtClean="0"/>
              <a:t>.</a:t>
            </a:r>
          </a:p>
          <a:p>
            <a:pPr fontAlgn="auto">
              <a:spcAft>
                <a:spcPts val="0"/>
              </a:spcAft>
              <a:buFont typeface="Arial" pitchFamily="34" charset="0"/>
              <a:buChar char="•"/>
              <a:defRPr/>
            </a:pPr>
            <a:r>
              <a:rPr lang="en-US" dirty="0"/>
              <a:t>The actual mechanisms used for carrying out an auction are varied. The </a:t>
            </a:r>
            <a:r>
              <a:rPr lang="en-US" dirty="0" smtClean="0"/>
              <a:t>most common </a:t>
            </a:r>
            <a:r>
              <a:rPr lang="en-US" dirty="0"/>
              <a:t>of all is the English </a:t>
            </a:r>
            <a:r>
              <a:rPr lang="en-US" dirty="0" smtClean="0"/>
              <a:t>auction.</a:t>
            </a:r>
          </a:p>
          <a:p>
            <a:pPr fontAlgn="auto">
              <a:spcAft>
                <a:spcPts val="0"/>
              </a:spcAft>
              <a:buFont typeface="Arial" pitchFamily="34" charset="0"/>
              <a:buChar char="•"/>
              <a:defRPr/>
            </a:pPr>
            <a:r>
              <a:rPr lang="en-US" dirty="0"/>
              <a:t>This is a first-price open-cry </a:t>
            </a:r>
            <a:r>
              <a:rPr lang="en-US" dirty="0" smtClean="0"/>
              <a:t>ascending auction.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Simple Auctions</a:t>
            </a:r>
          </a:p>
        </p:txBody>
      </p:sp>
      <p:sp>
        <p:nvSpPr>
          <p:cNvPr id="13315" name="Content Placeholder 2"/>
          <p:cNvSpPr>
            <a:spLocks noGrp="1"/>
          </p:cNvSpPr>
          <p:nvPr>
            <p:ph idx="1"/>
          </p:nvPr>
        </p:nvSpPr>
        <p:spPr/>
        <p:txBody>
          <a:bodyPr/>
          <a:lstStyle/>
          <a:p>
            <a:r>
              <a:rPr lang="en-US" smtClean="0"/>
              <a:t>These auctions sometimes have an initial or reservation price below which the seller is not willing to sell.</a:t>
            </a:r>
          </a:p>
          <a:p>
            <a:r>
              <a:rPr lang="en-US" smtClean="0"/>
              <a:t>If an English auction is common or correlated value then it suffers from the winner’s curse.</a:t>
            </a:r>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open-cry descending price auction  </a:t>
            </a:r>
          </a:p>
        </p:txBody>
      </p:sp>
      <p:sp>
        <p:nvSpPr>
          <p:cNvPr id="14339" name="Content Placeholder 2"/>
          <p:cNvSpPr>
            <a:spLocks noGrp="1"/>
          </p:cNvSpPr>
          <p:nvPr>
            <p:ph idx="1"/>
          </p:nvPr>
        </p:nvSpPr>
        <p:spPr/>
        <p:txBody>
          <a:bodyPr/>
          <a:lstStyle/>
          <a:p>
            <a:r>
              <a:rPr lang="en-US" smtClean="0"/>
              <a:t>A similar auction type is the open-cry descending price auction</a:t>
            </a:r>
          </a:p>
          <a:p>
            <a:r>
              <a:rPr lang="en-US" smtClean="0"/>
              <a:t>In this auction First-price sealed-bid each person places his bid in a sealed envelope. These are given to the auctioneer who then picks the highest bid. The winner must pay his bid amount.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open-cry descending price auction </a:t>
            </a:r>
          </a:p>
        </p:txBody>
      </p:sp>
      <p:sp>
        <p:nvSpPr>
          <p:cNvPr id="15363" name="Content Placeholder 2"/>
          <p:cNvSpPr>
            <a:spLocks noGrp="1"/>
          </p:cNvSpPr>
          <p:nvPr>
            <p:ph idx="1"/>
          </p:nvPr>
        </p:nvSpPr>
        <p:spPr/>
        <p:txBody>
          <a:bodyPr/>
          <a:lstStyle/>
          <a:p>
            <a:r>
              <a:rPr lang="en-US" smtClean="0"/>
              <a:t>The Dutch auction is an open-cry descending price auction. In it the seller continuously lowers the selling price until a buyer hits a buzzer, agreeing to buy at the current price.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Vickrey auction</a:t>
            </a:r>
          </a:p>
        </p:txBody>
      </p:sp>
      <p:sp>
        <p:nvSpPr>
          <p:cNvPr id="16387" name="Content Placeholder 2"/>
          <p:cNvSpPr>
            <a:spLocks noGrp="1"/>
          </p:cNvSpPr>
          <p:nvPr>
            <p:ph idx="1"/>
          </p:nvPr>
        </p:nvSpPr>
        <p:spPr/>
        <p:txBody>
          <a:bodyPr/>
          <a:lstStyle/>
          <a:p>
            <a:r>
              <a:rPr lang="en-US" smtClean="0"/>
              <a:t>The Vickrey auction is a more recent addition and has some very interesting properties.</a:t>
            </a:r>
          </a:p>
          <a:p>
            <a:r>
              <a:rPr lang="en-US" smtClean="0"/>
              <a:t>It is a second-price sealed-bid auction. </a:t>
            </a:r>
          </a:p>
          <a:p>
            <a:r>
              <a:rPr lang="en-US" smtClean="0"/>
              <a:t>All agents place their bids and the agent with the highest bid wins the auction but the price he pays is the price of the second highest bid.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Graphical representation</a:t>
            </a:r>
            <a:br>
              <a:rPr lang="en-US" dirty="0"/>
            </a:br>
            <a:r>
              <a:rPr lang="en-US" dirty="0"/>
              <a:t>of a double auction</a:t>
            </a:r>
          </a:p>
        </p:txBody>
      </p:sp>
      <p:pic>
        <p:nvPicPr>
          <p:cNvPr id="1741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2133600"/>
            <a:ext cx="5257800" cy="379412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Double auction</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Double </a:t>
            </a:r>
            <a:r>
              <a:rPr lang="en-US" dirty="0"/>
              <a:t>auction is a way of selling multiple units of the same item</a:t>
            </a:r>
            <a:r>
              <a:rPr lang="en-US" dirty="0" smtClean="0"/>
              <a:t>.</a:t>
            </a:r>
          </a:p>
          <a:p>
            <a:pPr fontAlgn="auto">
              <a:spcAft>
                <a:spcPts val="0"/>
              </a:spcAft>
              <a:buFont typeface="Arial" pitchFamily="34" charset="0"/>
              <a:buChar char="•"/>
              <a:defRPr/>
            </a:pPr>
            <a:r>
              <a:rPr lang="en-US" dirty="0"/>
              <a:t>Each buyer places either a buy or a </a:t>
            </a:r>
            <a:r>
              <a:rPr lang="en-US" dirty="0" smtClean="0"/>
              <a:t>sell order </a:t>
            </a:r>
            <a:r>
              <a:rPr lang="en-US" dirty="0"/>
              <a:t>at a particular price for a number of instances of the </a:t>
            </a:r>
            <a:r>
              <a:rPr lang="en-US" dirty="0" smtClean="0"/>
              <a:t>item</a:t>
            </a:r>
          </a:p>
          <a:p>
            <a:pPr fontAlgn="auto">
              <a:spcAft>
                <a:spcPts val="0"/>
              </a:spcAft>
              <a:buFont typeface="Arial" pitchFamily="34" charset="0"/>
              <a:buChar char="•"/>
              <a:defRPr/>
            </a:pPr>
            <a:r>
              <a:rPr lang="en-US" dirty="0" smtClean="0"/>
              <a:t>Maximize the amount of surplus, known as the spread by traders. That is, the sum of the differences between the buy bids and </a:t>
            </a:r>
            <a:r>
              <a:rPr lang="en-US" dirty="0" err="1" smtClean="0"/>
              <a:t>thesell</a:t>
            </a:r>
            <a:r>
              <a:rPr lang="en-US" dirty="0" smtClean="0"/>
              <a:t> bids.</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Analysis</a:t>
            </a:r>
          </a:p>
        </p:txBody>
      </p:sp>
      <p:sp>
        <p:nvSpPr>
          <p:cNvPr id="19459" name="Content Placeholder 2"/>
          <p:cNvSpPr>
            <a:spLocks noGrp="1"/>
          </p:cNvSpPr>
          <p:nvPr>
            <p:ph idx="1"/>
          </p:nvPr>
        </p:nvSpPr>
        <p:spPr/>
        <p:txBody>
          <a:bodyPr/>
          <a:lstStyle/>
          <a:p>
            <a:r>
              <a:rPr lang="en-US" smtClean="0"/>
              <a:t>Theorem 1 (Revenue Equivalence): All four single-item auctions produce the same expected revenue in private value auctions with bidders that are risk-neutral.</a:t>
            </a:r>
          </a:p>
          <a:p>
            <a:pPr>
              <a:buFont typeface="Arial" charset="0"/>
              <a:buNone/>
            </a:pPr>
            <a:endParaRPr lang="en-US" smtClean="0"/>
          </a:p>
        </p:txBody>
      </p:sp>
      <p:pic>
        <p:nvPicPr>
          <p:cNvPr id="194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343400"/>
            <a:ext cx="476885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Analysis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A risk-averse bidder is willing to pay a bit more than their private </a:t>
            </a:r>
            <a:r>
              <a:rPr lang="en-US" dirty="0" smtClean="0"/>
              <a:t>valuation in </a:t>
            </a:r>
            <a:r>
              <a:rPr lang="en-US" dirty="0"/>
              <a:t>order to get the item</a:t>
            </a:r>
            <a:r>
              <a:rPr lang="en-US" dirty="0" smtClean="0"/>
              <a:t>.</a:t>
            </a:r>
          </a:p>
          <a:p>
            <a:pPr fontAlgn="auto">
              <a:spcAft>
                <a:spcPts val="0"/>
              </a:spcAft>
              <a:buFont typeface="Arial" pitchFamily="34" charset="0"/>
              <a:buChar char="•"/>
              <a:defRPr/>
            </a:pPr>
            <a:r>
              <a:rPr lang="en-US" dirty="0"/>
              <a:t>In a Dutch or First-price auction a risk-averse agent </a:t>
            </a:r>
            <a:r>
              <a:rPr lang="en-US" dirty="0" smtClean="0"/>
              <a:t>can insure </a:t>
            </a:r>
            <a:r>
              <a:rPr lang="en-US" dirty="0"/>
              <a:t>himself by bidding more than would be required</a:t>
            </a:r>
            <a:r>
              <a:rPr lang="en-US" dirty="0" smtClean="0"/>
              <a:t>.</a:t>
            </a:r>
          </a:p>
          <a:p>
            <a:pPr fontAlgn="auto">
              <a:spcAft>
                <a:spcPts val="0"/>
              </a:spcAft>
              <a:buFont typeface="Arial" pitchFamily="34" charset="0"/>
              <a:buChar char="•"/>
              <a:defRPr/>
            </a:pPr>
            <a:r>
              <a:rPr lang="en-US" dirty="0"/>
              <a:t>In common or correlated value cases the English auction gives a higher </a:t>
            </a:r>
            <a:r>
              <a:rPr lang="en-US" dirty="0" smtClean="0"/>
              <a:t>revenue to </a:t>
            </a:r>
            <a:r>
              <a:rPr lang="en-US" dirty="0"/>
              <a:t>the seller.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Auction	</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Private value function = utility of owning an item. </a:t>
            </a:r>
          </a:p>
          <a:p>
            <a:pPr eaLnBrk="1" fontAlgn="auto" hangingPunct="1">
              <a:spcAft>
                <a:spcPts val="0"/>
              </a:spcAft>
              <a:buFont typeface="Arial" pitchFamily="34" charset="0"/>
              <a:buNone/>
              <a:defRPr/>
            </a:pPr>
            <a:r>
              <a:rPr lang="en-US" dirty="0" smtClean="0"/>
              <a:t>		Example: Gasoline</a:t>
            </a:r>
          </a:p>
          <a:p>
            <a:pPr eaLnBrk="1" fontAlgn="auto" hangingPunct="1">
              <a:spcAft>
                <a:spcPts val="0"/>
              </a:spcAft>
              <a:buFont typeface="Arial" pitchFamily="34" charset="0"/>
              <a:buChar char="•"/>
              <a:defRPr/>
            </a:pPr>
            <a:r>
              <a:rPr lang="en-US" dirty="0" smtClean="0"/>
              <a:t>Common value function = resale value of an item. </a:t>
            </a:r>
          </a:p>
          <a:p>
            <a:pPr eaLnBrk="1" fontAlgn="auto" hangingPunct="1">
              <a:spcAft>
                <a:spcPts val="0"/>
              </a:spcAft>
              <a:buFont typeface="Arial" pitchFamily="34" charset="0"/>
              <a:buNone/>
              <a:defRPr/>
            </a:pPr>
            <a:r>
              <a:rPr lang="en-US" dirty="0" smtClean="0"/>
              <a:t>		Example: Stock share</a:t>
            </a:r>
          </a:p>
          <a:p>
            <a:pPr eaLnBrk="1" fontAlgn="auto" hangingPunct="1">
              <a:spcAft>
                <a:spcPts val="0"/>
              </a:spcAft>
              <a:buFont typeface="Arial" pitchFamily="34" charset="0"/>
              <a:buChar char="•"/>
              <a:defRPr/>
            </a:pPr>
            <a:r>
              <a:rPr lang="en-US" dirty="0" smtClean="0"/>
              <a:t>Correlated value function = utility of an item derived from use + resale.</a:t>
            </a:r>
          </a:p>
          <a:p>
            <a:pPr eaLnBrk="1" fontAlgn="auto" hangingPunct="1">
              <a:spcAft>
                <a:spcPts val="0"/>
              </a:spcAft>
              <a:buFont typeface="Arial" pitchFamily="34" charset="0"/>
              <a:buNone/>
              <a:defRPr/>
            </a:pPr>
            <a:r>
              <a:rPr lang="en-US" dirty="0" smtClean="0"/>
              <a:t>		Example: A house</a:t>
            </a:r>
          </a:p>
          <a:p>
            <a:pPr eaLnBrk="1" fontAlgn="auto" hangingPunct="1">
              <a:spcAft>
                <a:spcPts val="0"/>
              </a:spcAft>
              <a:buFont typeface="Arial" pitchFamily="34" charset="0"/>
              <a:buChar char="•"/>
              <a:defRPr/>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Bidder collusion</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a:t>In bidder collusion the bidders come to an a-priory agreement </a:t>
            </a:r>
            <a:r>
              <a:rPr lang="en-US" dirty="0" smtClean="0"/>
              <a:t>about what </a:t>
            </a:r>
            <a:r>
              <a:rPr lang="en-US" dirty="0"/>
              <a:t>they will bid. </a:t>
            </a:r>
            <a:endParaRPr lang="en-US" dirty="0" smtClean="0"/>
          </a:p>
          <a:p>
            <a:pPr fontAlgn="auto">
              <a:spcAft>
                <a:spcPts val="0"/>
              </a:spcAft>
              <a:buFont typeface="Arial" pitchFamily="34" charset="0"/>
              <a:buChar char="•"/>
              <a:defRPr/>
            </a:pPr>
            <a:r>
              <a:rPr lang="en-US" dirty="0" smtClean="0"/>
              <a:t>They </a:t>
            </a:r>
            <a:r>
              <a:rPr lang="en-US" dirty="0"/>
              <a:t>determine which one of them has the higher </a:t>
            </a:r>
            <a:r>
              <a:rPr lang="en-US" dirty="0" smtClean="0"/>
              <a:t>valuation and </a:t>
            </a:r>
            <a:r>
              <a:rPr lang="en-US" dirty="0"/>
              <a:t>then all the other bidders refrain from bidding their true valuation so that </a:t>
            </a:r>
            <a:r>
              <a:rPr lang="en-US" dirty="0" smtClean="0"/>
              <a:t>the one </a:t>
            </a:r>
            <a:r>
              <a:rPr lang="en-US" dirty="0"/>
              <a:t>agent can get it for a much lower price</a:t>
            </a:r>
            <a:r>
              <a:rPr lang="en-US" dirty="0" smtClean="0"/>
              <a:t>.</a:t>
            </a:r>
          </a:p>
          <a:p>
            <a:pPr fontAlgn="auto">
              <a:spcAft>
                <a:spcPts val="0"/>
              </a:spcAft>
              <a:buFont typeface="Arial" pitchFamily="34" charset="0"/>
              <a:buChar char="•"/>
              <a:defRPr/>
            </a:pPr>
            <a:r>
              <a:rPr lang="en-US" dirty="0"/>
              <a:t>The winner will then need to </a:t>
            </a:r>
            <a:r>
              <a:rPr lang="en-US" dirty="0" smtClean="0"/>
              <a:t>payback the </a:t>
            </a:r>
            <a:r>
              <a:rPr lang="en-US" dirty="0"/>
              <a:t>others.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Analysis</a:t>
            </a:r>
          </a:p>
        </p:txBody>
      </p:sp>
      <p:sp>
        <p:nvSpPr>
          <p:cNvPr id="22531" name="Content Placeholder 2"/>
          <p:cNvSpPr>
            <a:spLocks noGrp="1"/>
          </p:cNvSpPr>
          <p:nvPr>
            <p:ph idx="1"/>
          </p:nvPr>
        </p:nvSpPr>
        <p:spPr/>
        <p:txBody>
          <a:bodyPr/>
          <a:lstStyle/>
          <a:p>
            <a:r>
              <a:rPr lang="en-US" smtClean="0"/>
              <a:t>The English and Vickrey auctions are especially vulnerable to bidder collusion as they self-enforce collusion agreements.</a:t>
            </a:r>
          </a:p>
          <a:p>
            <a:r>
              <a:rPr lang="en-US" smtClean="0"/>
              <a:t>Another problem might be that a lying auctioneer can make money from a Vickrey auction.</a:t>
            </a:r>
          </a:p>
          <a:p>
            <a:r>
              <a:rPr lang="en-US" smtClean="0"/>
              <a:t>A lying auctioneer can also place a shill in an English auction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Analysis</a:t>
            </a:r>
          </a:p>
        </p:txBody>
      </p:sp>
      <p:sp>
        <p:nvSpPr>
          <p:cNvPr id="23555" name="Content Placeholder 2"/>
          <p:cNvSpPr>
            <a:spLocks noGrp="1"/>
          </p:cNvSpPr>
          <p:nvPr>
            <p:ph idx="1"/>
          </p:nvPr>
        </p:nvSpPr>
        <p:spPr/>
        <p:txBody>
          <a:bodyPr/>
          <a:lstStyle/>
          <a:p>
            <a:r>
              <a:rPr lang="en-US" smtClean="0"/>
              <a:t>Shill: a decoy who acts as an enthusiastic customer in order to stimulate the participation of others.</a:t>
            </a:r>
          </a:p>
          <a:p>
            <a:r>
              <a:rPr lang="en-US" smtClean="0"/>
              <a:t>Inefficient allocations: when auctioning items in a series when their valuations are interrelated it is possible to arrive at inefficient allocations.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Auction Design</a:t>
            </a:r>
            <a:br>
              <a:rPr lang="en-US" dirty="0" smtClean="0"/>
            </a:b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When </a:t>
            </a:r>
            <a:r>
              <a:rPr lang="en-US" dirty="0"/>
              <a:t>designing an auction for a </a:t>
            </a:r>
            <a:r>
              <a:rPr lang="en-US" dirty="0" err="1"/>
              <a:t>multiagent</a:t>
            </a:r>
            <a:r>
              <a:rPr lang="en-US" dirty="0"/>
              <a:t> system you must make many </a:t>
            </a:r>
            <a:r>
              <a:rPr lang="en-US" dirty="0" smtClean="0"/>
              <a:t>decisions. </a:t>
            </a:r>
          </a:p>
          <a:p>
            <a:pPr fontAlgn="auto">
              <a:spcAft>
                <a:spcPts val="0"/>
              </a:spcAft>
              <a:buFont typeface="Arial" pitchFamily="34" charset="0"/>
              <a:buChar char="•"/>
              <a:defRPr/>
            </a:pPr>
            <a:r>
              <a:rPr lang="en-US" dirty="0" smtClean="0"/>
              <a:t> You </a:t>
            </a:r>
            <a:r>
              <a:rPr lang="en-US" dirty="0"/>
              <a:t>must first determine what kind of </a:t>
            </a:r>
            <a:r>
              <a:rPr lang="en-US" dirty="0" smtClean="0"/>
              <a:t>    control </a:t>
            </a:r>
            <a:r>
              <a:rPr lang="en-US" dirty="0"/>
              <a:t>you have over the system</a:t>
            </a:r>
            <a:r>
              <a:rPr lang="en-US" dirty="0" smtClean="0"/>
              <a:t>.</a:t>
            </a:r>
          </a:p>
          <a:p>
            <a:pPr fontAlgn="auto">
              <a:spcAft>
                <a:spcPts val="0"/>
              </a:spcAft>
              <a:buFont typeface="Arial" pitchFamily="34" charset="0"/>
              <a:buChar char="•"/>
              <a:defRPr/>
            </a:pPr>
            <a:r>
              <a:rPr lang="en-US" dirty="0" smtClean="0"/>
              <a:t>It </a:t>
            </a:r>
            <a:r>
              <a:rPr lang="en-US" dirty="0"/>
              <a:t>is possible </a:t>
            </a:r>
            <a:r>
              <a:rPr lang="en-US" dirty="0" smtClean="0"/>
              <a:t>that you </a:t>
            </a:r>
            <a:r>
              <a:rPr lang="en-US" dirty="0"/>
              <a:t>might control both agents and mechanism, as when building a closed </a:t>
            </a:r>
            <a:r>
              <a:rPr lang="en-US" dirty="0" err="1" smtClean="0"/>
              <a:t>multiagent</a:t>
            </a:r>
            <a:r>
              <a:rPr lang="en-US" dirty="0" smtClean="0"/>
              <a:t> system.</a:t>
            </a:r>
          </a:p>
          <a:p>
            <a:pPr fontAlgn="auto">
              <a:spcAft>
                <a:spcPts val="0"/>
              </a:spcAft>
              <a:buFont typeface="Arial" pitchFamily="34" charset="0"/>
              <a:buChar char="•"/>
              <a:defRPr/>
            </a:pPr>
            <a:r>
              <a:rPr lang="en-US" dirty="0"/>
              <a:t>Currently all online auctions are implemented as centralized web </a:t>
            </a:r>
            <a:r>
              <a:rPr lang="en-US" dirty="0" smtClean="0"/>
              <a:t>applications.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Combinatorial Auctions </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a:t>In </a:t>
            </a:r>
            <a:r>
              <a:rPr lang="en-US" dirty="0" smtClean="0"/>
              <a:t>combinatorial auctions, agents </a:t>
            </a:r>
            <a:r>
              <a:rPr lang="en-US" dirty="0"/>
              <a:t>can place bids for sets of items instead of </a:t>
            </a:r>
            <a:r>
              <a:rPr lang="en-US" dirty="0" smtClean="0"/>
              <a:t>just placing </a:t>
            </a:r>
            <a:r>
              <a:rPr lang="en-US" dirty="0"/>
              <a:t>one bid for each item for sale</a:t>
            </a:r>
            <a:r>
              <a:rPr lang="en-US" dirty="0" smtClean="0"/>
              <a:t>.</a:t>
            </a:r>
            <a:endParaRPr lang="en-US" dirty="0"/>
          </a:p>
          <a:p>
            <a:pPr fontAlgn="auto">
              <a:spcAft>
                <a:spcPts val="0"/>
              </a:spcAft>
              <a:buFont typeface="Arial" pitchFamily="34" charset="0"/>
              <a:buChar char="•"/>
              <a:defRPr/>
            </a:pPr>
            <a:r>
              <a:rPr lang="en-US" dirty="0"/>
              <a:t>combinatorial auction over a set of items M as </a:t>
            </a:r>
            <a:r>
              <a:rPr lang="en-US" dirty="0" smtClean="0"/>
              <a:t>being composed </a:t>
            </a:r>
            <a:r>
              <a:rPr lang="en-US" dirty="0"/>
              <a:t>of a set of bids, where each agent can supply many different bids </a:t>
            </a:r>
            <a:r>
              <a:rPr lang="en-US" dirty="0" smtClean="0"/>
              <a:t>for different </a:t>
            </a:r>
            <a:r>
              <a:rPr lang="en-US" dirty="0"/>
              <a:t>subset of items. Each bid b </a:t>
            </a:r>
            <a:r>
              <a:rPr lang="en-US" dirty="0" smtClean="0"/>
              <a:t>         is </a:t>
            </a:r>
            <a:r>
              <a:rPr lang="en-US" dirty="0"/>
              <a:t>composed of </a:t>
            </a:r>
            <a:r>
              <a:rPr lang="en-US" dirty="0" smtClean="0"/>
              <a:t>                       ,          which </a:t>
            </a:r>
            <a:r>
              <a:rPr lang="en-US" dirty="0"/>
              <a:t>is the set </a:t>
            </a:r>
            <a:r>
              <a:rPr lang="en-US" dirty="0" smtClean="0"/>
              <a:t>of items </a:t>
            </a:r>
            <a:r>
              <a:rPr lang="en-US" dirty="0"/>
              <a:t>the bid is over, </a:t>
            </a:r>
            <a:r>
              <a:rPr lang="en-US" dirty="0" smtClean="0"/>
              <a:t>the .       value </a:t>
            </a:r>
            <a:r>
              <a:rPr lang="en-US" dirty="0"/>
              <a:t>or price of the bid, </a:t>
            </a:r>
            <a:r>
              <a:rPr lang="en-US" dirty="0" smtClean="0"/>
              <a:t>and         </a:t>
            </a:r>
            <a:r>
              <a:rPr lang="en-US" dirty="0"/>
              <a:t>which is </a:t>
            </a:r>
            <a:r>
              <a:rPr lang="en-US" dirty="0" smtClean="0"/>
              <a:t>the agent </a:t>
            </a:r>
            <a:r>
              <a:rPr lang="en-US" dirty="0"/>
              <a:t>that placed the bid.</a:t>
            </a:r>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267200"/>
            <a:ext cx="6953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648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1054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5105400"/>
            <a:ext cx="7461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Combinatorial Auctions </a:t>
            </a:r>
          </a:p>
        </p:txBody>
      </p:sp>
      <p:pic>
        <p:nvPicPr>
          <p:cNvPr id="2662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2209800"/>
            <a:ext cx="7491413" cy="2798763"/>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Centralized Winner Determination</a:t>
            </a:r>
          </a:p>
        </p:txBody>
      </p:sp>
      <p:sp>
        <p:nvSpPr>
          <p:cNvPr id="27651" name="Content Placeholder 2"/>
          <p:cNvSpPr>
            <a:spLocks noGrp="1"/>
          </p:cNvSpPr>
          <p:nvPr>
            <p:ph idx="1"/>
          </p:nvPr>
        </p:nvSpPr>
        <p:spPr/>
        <p:txBody>
          <a:bodyPr/>
          <a:lstStyle/>
          <a:p>
            <a:r>
              <a:rPr lang="en-US" smtClean="0"/>
              <a:t>The winner determination problem is finding the set of bids that maximizes the seller’s revenue.</a:t>
            </a:r>
          </a:p>
          <a:p>
            <a:endParaRPr lang="en-US" smtClean="0"/>
          </a:p>
          <a:p>
            <a:r>
              <a:rPr lang="en-US" smtClean="0"/>
              <a:t>where C is a set of all bid sets in which none of the bids share an item, that is</a:t>
            </a:r>
          </a:p>
          <a:p>
            <a:endParaRPr lang="en-US" smtClean="0"/>
          </a:p>
          <a:p>
            <a:endParaRPr lang="en-US" smtClean="0"/>
          </a:p>
          <a:p>
            <a:pPr>
              <a:buFont typeface="Arial" charset="0"/>
              <a:buNone/>
            </a:pPr>
            <a:endParaRPr lang="en-US" smtClean="0"/>
          </a:p>
          <a:p>
            <a:endParaRPr lang="en-US" smtClean="0"/>
          </a:p>
        </p:txBody>
      </p:sp>
      <p:pic>
        <p:nvPicPr>
          <p:cNvPr id="2765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667000"/>
            <a:ext cx="4240213"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105400"/>
            <a:ext cx="57451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Centralized Winner Determination</a:t>
            </a:r>
          </a:p>
        </p:txBody>
      </p:sp>
      <p:sp>
        <p:nvSpPr>
          <p:cNvPr id="28675" name="Content Placeholder 2"/>
          <p:cNvSpPr>
            <a:spLocks noGrp="1"/>
          </p:cNvSpPr>
          <p:nvPr>
            <p:ph idx="1"/>
          </p:nvPr>
        </p:nvSpPr>
        <p:spPr/>
        <p:txBody>
          <a:bodyPr/>
          <a:lstStyle/>
          <a:p>
            <a:r>
              <a:rPr lang="en-US" smtClean="0"/>
              <a:t>Stirling number of the second kind gives us the number of ways to partition a set of n elements into k non-empty sets.</a:t>
            </a:r>
          </a:p>
          <a:p>
            <a:endParaRPr lang="en-US" smtClean="0"/>
          </a:p>
          <a:p>
            <a:r>
              <a:rPr lang="en-US" smtClean="0"/>
              <a:t>Using this formula we can easily determine that the total number of allocations of m items is given by</a:t>
            </a:r>
          </a:p>
          <a:p>
            <a:r>
              <a:rPr lang="en-US" smtClean="0"/>
              <a:t>which is bounded by </a:t>
            </a:r>
          </a:p>
          <a:p>
            <a:pPr>
              <a:buFont typeface="Arial" charset="0"/>
              <a:buNone/>
            </a:pPr>
            <a:endParaRPr lang="en-US" smtClean="0"/>
          </a:p>
        </p:txBody>
      </p:sp>
      <p:pic>
        <p:nvPicPr>
          <p:cNvPr id="286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200400"/>
            <a:ext cx="3594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724400"/>
            <a:ext cx="23590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5486400"/>
            <a:ext cx="2428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Centralized Winner Determination</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a:t>Theorem </a:t>
            </a:r>
            <a:r>
              <a:rPr lang="en-US" dirty="0" smtClean="0"/>
              <a:t> 2:  </a:t>
            </a:r>
            <a:r>
              <a:rPr lang="en-US" dirty="0"/>
              <a:t>Winner Determination in Combinatorial Auction is NP-hard. </a:t>
            </a:r>
            <a:r>
              <a:rPr lang="en-US" dirty="0" smtClean="0"/>
              <a:t>That is</a:t>
            </a:r>
            <a:r>
              <a:rPr lang="en-US" dirty="0"/>
              <a:t>, finding the X that satisfies </a:t>
            </a:r>
            <a:r>
              <a:rPr lang="en-US" dirty="0" smtClean="0"/>
              <a:t>(Theorem 1</a:t>
            </a:r>
            <a:r>
              <a:rPr lang="en-US" dirty="0"/>
              <a:t>) is </a:t>
            </a:r>
            <a:r>
              <a:rPr lang="en-US" dirty="0" smtClean="0"/>
              <a:t>NP-hard.</a:t>
            </a:r>
          </a:p>
          <a:p>
            <a:pPr fontAlgn="auto">
              <a:spcAft>
                <a:spcPts val="0"/>
              </a:spcAft>
              <a:buFont typeface="Arial" pitchFamily="34" charset="0"/>
              <a:buChar char="•"/>
              <a:defRPr/>
            </a:pPr>
            <a:r>
              <a:rPr lang="en-US" dirty="0"/>
              <a:t>Even simplifying the problem does not make it easier to solve</a:t>
            </a:r>
            <a:r>
              <a:rPr lang="en-US" dirty="0" smtClean="0"/>
              <a:t>.</a:t>
            </a:r>
            <a:r>
              <a:rPr lang="en-US" dirty="0"/>
              <a:t> We call this the </a:t>
            </a:r>
            <a:r>
              <a:rPr lang="en-US" dirty="0" smtClean="0"/>
              <a:t>decision version </a:t>
            </a:r>
            <a:r>
              <a:rPr lang="en-US" dirty="0"/>
              <a:t>of the winner determination problem</a:t>
            </a:r>
            <a:r>
              <a:rPr lang="en-US" dirty="0" smtClean="0"/>
              <a:t>.</a:t>
            </a:r>
          </a:p>
          <a:p>
            <a:pPr fontAlgn="auto">
              <a:spcAft>
                <a:spcPts val="0"/>
              </a:spcAft>
              <a:buFont typeface="Arial" pitchFamily="34" charset="0"/>
              <a:buChar char="•"/>
              <a:defRPr/>
            </a:pPr>
            <a:r>
              <a:rPr lang="en-US" dirty="0" smtClean="0"/>
              <a:t>Theorem 3: The decision version of the winner determination problem in combinatorial auctions is NP-complete, even if we restrict it to instances where every bid has a value equal to 1, every bidder submits only one bid, and every item is contained in exactly two bids</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Build-branch-on-items-search-tree</a:t>
            </a:r>
          </a:p>
        </p:txBody>
      </p:sp>
      <p:sp>
        <p:nvSpPr>
          <p:cNvPr id="30723" name="Content Placeholder 2"/>
          <p:cNvSpPr>
            <a:spLocks noGrp="1"/>
          </p:cNvSpPr>
          <p:nvPr>
            <p:ph idx="1"/>
          </p:nvPr>
        </p:nvSpPr>
        <p:spPr/>
        <p:txBody>
          <a:bodyPr/>
          <a:lstStyle/>
          <a:p>
            <a:r>
              <a:rPr lang="en-US" smtClean="0"/>
              <a:t>Algorithm:</a:t>
            </a:r>
          </a:p>
        </p:txBody>
      </p:sp>
      <p:pic>
        <p:nvPicPr>
          <p:cNvPr id="30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802322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English Auction</a:t>
            </a:r>
          </a:p>
        </p:txBody>
      </p:sp>
      <p:sp>
        <p:nvSpPr>
          <p:cNvPr id="4099" name="Content Placeholder 2"/>
          <p:cNvSpPr>
            <a:spLocks noGrp="1"/>
          </p:cNvSpPr>
          <p:nvPr>
            <p:ph idx="1"/>
          </p:nvPr>
        </p:nvSpPr>
        <p:spPr/>
        <p:txBody>
          <a:bodyPr/>
          <a:lstStyle/>
          <a:p>
            <a:pPr eaLnBrk="1" hangingPunct="1"/>
            <a:r>
              <a:rPr lang="en-US" smtClean="0"/>
              <a:t>First-price open-cry ascending</a:t>
            </a:r>
          </a:p>
          <a:p>
            <a:pPr eaLnBrk="1" hangingPunct="1"/>
            <a:r>
              <a:rPr lang="en-US" smtClean="0"/>
              <a:t>Initial/reservation price – min Value</a:t>
            </a:r>
          </a:p>
          <a:p>
            <a:pPr eaLnBrk="1" hangingPunct="1"/>
            <a:r>
              <a:rPr lang="en-US" smtClean="0"/>
              <a:t>Winner’s curse – common values are overbid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2800" smtClean="0"/>
              <a:t>Centralized Winner Determination</a:t>
            </a:r>
          </a:p>
        </p:txBody>
      </p:sp>
      <p:sp>
        <p:nvSpPr>
          <p:cNvPr id="31747" name="Content Placeholder 2"/>
          <p:cNvSpPr>
            <a:spLocks noGrp="1"/>
          </p:cNvSpPr>
          <p:nvPr>
            <p:ph idx="1"/>
          </p:nvPr>
        </p:nvSpPr>
        <p:spPr/>
        <p:txBody>
          <a:bodyPr/>
          <a:lstStyle/>
          <a:p>
            <a:r>
              <a:rPr lang="en-US" sz="2800" smtClean="0"/>
              <a:t>The winner determination problem in combinatorial auctions can be reduced to a linear programming problem</a:t>
            </a:r>
          </a:p>
          <a:p>
            <a:r>
              <a:rPr lang="en-US" sz="2800" smtClean="0"/>
              <a:t>The linear program which models the winner determination problem is to find the x that satisfies the following:</a:t>
            </a:r>
          </a:p>
          <a:p>
            <a:endParaRPr lang="en-US" sz="2800" smtClean="0"/>
          </a:p>
        </p:txBody>
      </p:sp>
      <p:pic>
        <p:nvPicPr>
          <p:cNvPr id="317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343400"/>
            <a:ext cx="66294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Centralized Winner Determination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The linear programming problem will solve a combinatorial auction when the bids satisfy any one of the following criteria:</a:t>
            </a:r>
          </a:p>
          <a:p>
            <a:pPr fontAlgn="auto">
              <a:spcAft>
                <a:spcPts val="0"/>
              </a:spcAft>
              <a:buFont typeface="Arial" pitchFamily="34" charset="0"/>
              <a:buNone/>
              <a:defRPr/>
            </a:pPr>
            <a:r>
              <a:rPr lang="en-US" dirty="0" smtClean="0"/>
              <a:t>1. All bids are for consecutive sub-ranges of the items.</a:t>
            </a:r>
          </a:p>
          <a:p>
            <a:pPr fontAlgn="auto">
              <a:spcAft>
                <a:spcPts val="0"/>
              </a:spcAft>
              <a:buFont typeface="Arial" pitchFamily="34" charset="0"/>
              <a:buNone/>
              <a:defRPr/>
            </a:pPr>
            <a:r>
              <a:rPr lang="en-US" dirty="0" smtClean="0"/>
              <a:t>2. The bids are hierarchical.</a:t>
            </a:r>
          </a:p>
          <a:p>
            <a:pPr fontAlgn="auto">
              <a:spcAft>
                <a:spcPts val="0"/>
              </a:spcAft>
              <a:buFont typeface="Arial" pitchFamily="34" charset="0"/>
              <a:buNone/>
              <a:defRPr/>
            </a:pPr>
            <a:r>
              <a:rPr lang="en-US" dirty="0" smtClean="0"/>
              <a:t>3. The bids are only OR-of-XORs of singleton bids.</a:t>
            </a:r>
          </a:p>
          <a:p>
            <a:pPr fontAlgn="auto">
              <a:spcAft>
                <a:spcPts val="0"/>
              </a:spcAft>
              <a:buFont typeface="Arial" pitchFamily="34" charset="0"/>
              <a:buNone/>
              <a:defRPr/>
            </a:pPr>
            <a:r>
              <a:rPr lang="en-US" dirty="0" smtClean="0"/>
              <a:t>4. The bids are all singleton bids.</a:t>
            </a:r>
          </a:p>
          <a:p>
            <a:pPr fontAlgn="auto">
              <a:spcAft>
                <a:spcPts val="0"/>
              </a:spcAft>
              <a:buFont typeface="Arial" pitchFamily="34" charset="0"/>
              <a:buNone/>
              <a:defRPr/>
            </a:pPr>
            <a:r>
              <a:rPr lang="en-US" dirty="0" smtClean="0"/>
              <a:t>5. The bids are downward sloping symmetric.</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Centralized Winner Determination</a:t>
            </a:r>
          </a:p>
        </p:txBody>
      </p:sp>
      <p:sp>
        <p:nvSpPr>
          <p:cNvPr id="33795" name="Content Placeholder 2"/>
          <p:cNvSpPr>
            <a:spLocks noGrp="1"/>
          </p:cNvSpPr>
          <p:nvPr>
            <p:ph idx="1"/>
          </p:nvPr>
        </p:nvSpPr>
        <p:spPr/>
        <p:txBody>
          <a:bodyPr/>
          <a:lstStyle/>
          <a:p>
            <a:pPr>
              <a:buFont typeface="Arial" charset="0"/>
              <a:buNone/>
            </a:pPr>
            <a:r>
              <a:rPr lang="en-US" smtClean="0"/>
              <a:t>Branch on items:</a:t>
            </a:r>
          </a:p>
          <a:p>
            <a:r>
              <a:rPr lang="en-US" smtClean="0"/>
              <a:t>One way we can build a search tree is by having each node be a bid and each path from the root to a leaf correspond to a set of bids where no two bids share an item.</a:t>
            </a:r>
          </a:p>
          <a:p>
            <a:r>
              <a:rPr lang="en-US" smtClean="0"/>
              <a:t>We refer to this tree as a branch on items search tree.</a:t>
            </a:r>
          </a:p>
          <a:p>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Branch on items </a:t>
            </a:r>
          </a:p>
        </p:txBody>
      </p:sp>
      <p:sp>
        <p:nvSpPr>
          <p:cNvPr id="34819" name="Content Placeholder 2"/>
          <p:cNvSpPr>
            <a:spLocks noGrp="1"/>
          </p:cNvSpPr>
          <p:nvPr>
            <p:ph idx="1"/>
          </p:nvPr>
        </p:nvSpPr>
        <p:spPr/>
        <p:txBody>
          <a:bodyPr/>
          <a:lstStyle/>
          <a:p>
            <a:endParaRPr lang="en-US" smtClean="0"/>
          </a:p>
        </p:txBody>
      </p:sp>
      <p:pic>
        <p:nvPicPr>
          <p:cNvPr id="348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7670800"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Centralized Winner Determination</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t>Theorem 4: The number of leaves in the tree produced by build-branch-</a:t>
            </a:r>
            <a:r>
              <a:rPr lang="en-US" dirty="0" err="1" smtClean="0"/>
              <a:t>onitems</a:t>
            </a:r>
            <a:r>
              <a:rPr lang="en-US" dirty="0" smtClean="0"/>
              <a:t>- search-tree is no greater than (|B|/|M|)|M|. The number of nodes is no greater than |M| times the number of leaves plus 1.</a:t>
            </a:r>
          </a:p>
          <a:p>
            <a:pPr fontAlgn="auto">
              <a:spcAft>
                <a:spcPts val="0"/>
              </a:spcAft>
              <a:buFont typeface="Arial" pitchFamily="34" charset="0"/>
              <a:buChar char="•"/>
              <a:defRPr/>
            </a:pPr>
            <a:r>
              <a:rPr lang="en-US" dirty="0" smtClean="0"/>
              <a:t>We can also build a binary tree where each node is a bid and reach edge represents whether or not that particular bid is in the solution. We refer to this tree as a branch on bids search tree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Combinatorial Auctions </a:t>
            </a:r>
          </a:p>
        </p:txBody>
      </p:sp>
      <p:sp>
        <p:nvSpPr>
          <p:cNvPr id="36867" name="Content Placeholder 2"/>
          <p:cNvSpPr>
            <a:spLocks noGrp="1"/>
          </p:cNvSpPr>
          <p:nvPr>
            <p:ph idx="1"/>
          </p:nvPr>
        </p:nvSpPr>
        <p:spPr/>
        <p:txBody>
          <a:bodyPr/>
          <a:lstStyle/>
          <a:p>
            <a:r>
              <a:rPr lang="en-US" smtClean="0"/>
              <a:t>A branch and bound algorithm like the one we used for DCOP  further helps reduce the search space and speed up computation. In order to implement it we first need a function ‘h’ which gives us an upper bound on the value of allocating all the items that have yet to be allocated</a:t>
            </a:r>
          </a:p>
        </p:txBody>
      </p:sp>
      <p:pic>
        <p:nvPicPr>
          <p:cNvPr id="368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105400"/>
            <a:ext cx="47244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Combinatorial Auctions</a:t>
            </a:r>
          </a:p>
        </p:txBody>
      </p:sp>
      <p:sp>
        <p:nvSpPr>
          <p:cNvPr id="37891" name="Content Placeholder 2"/>
          <p:cNvSpPr>
            <a:spLocks noGrp="1"/>
          </p:cNvSpPr>
          <p:nvPr>
            <p:ph idx="1"/>
          </p:nvPr>
        </p:nvSpPr>
        <p:spPr/>
        <p:txBody>
          <a:bodyPr/>
          <a:lstStyle/>
          <a:p>
            <a:endParaRPr lang="en-US" smtClean="0"/>
          </a:p>
        </p:txBody>
      </p:sp>
      <p:pic>
        <p:nvPicPr>
          <p:cNvPr id="378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74676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267200"/>
            <a:ext cx="8077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Combinatorial Auctions</a:t>
            </a:r>
          </a:p>
        </p:txBody>
      </p:sp>
      <p:sp>
        <p:nvSpPr>
          <p:cNvPr id="38915" name="Content Placeholder 2"/>
          <p:cNvSpPr>
            <a:spLocks noGrp="1"/>
          </p:cNvSpPr>
          <p:nvPr>
            <p:ph idx="1"/>
          </p:nvPr>
        </p:nvSpPr>
        <p:spPr/>
        <p:txBody>
          <a:bodyPr/>
          <a:lstStyle/>
          <a:p>
            <a:endParaRPr lang="en-US" smtClean="0"/>
          </a:p>
        </p:txBody>
      </p:sp>
      <p:pic>
        <p:nvPicPr>
          <p:cNvPr id="389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7239000"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Combinatorial Auctions</a:t>
            </a:r>
          </a:p>
        </p:txBody>
      </p:sp>
      <p:sp>
        <p:nvSpPr>
          <p:cNvPr id="39939" name="Content Placeholder 2"/>
          <p:cNvSpPr>
            <a:spLocks noGrp="1"/>
          </p:cNvSpPr>
          <p:nvPr>
            <p:ph idx="1"/>
          </p:nvPr>
        </p:nvSpPr>
        <p:spPr/>
        <p:txBody>
          <a:bodyPr/>
          <a:lstStyle/>
          <a:p>
            <a:r>
              <a:rPr lang="en-US" smtClean="0"/>
              <a:t>The Branch-On-Bids-Ca algorithm is the basic framework for the Combinatorial Auction Branch on Bids (CABOB) algorithm.</a:t>
            </a:r>
          </a:p>
          <a:p>
            <a:endParaRPr lang="en-US" smtClean="0"/>
          </a:p>
        </p:txBody>
      </p:sp>
      <p:pic>
        <p:nvPicPr>
          <p:cNvPr id="399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52800"/>
            <a:ext cx="7772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Combinatorial Auctions</a:t>
            </a:r>
          </a:p>
        </p:txBody>
      </p:sp>
      <p:sp>
        <p:nvSpPr>
          <p:cNvPr id="40963" name="Content Placeholder 2"/>
          <p:cNvSpPr>
            <a:spLocks noGrp="1"/>
          </p:cNvSpPr>
          <p:nvPr>
            <p:ph idx="1"/>
          </p:nvPr>
        </p:nvSpPr>
        <p:spPr/>
        <p:txBody>
          <a:bodyPr/>
          <a:lstStyle/>
          <a:p>
            <a:endParaRPr lang="en-US" smtClean="0"/>
          </a:p>
        </p:txBody>
      </p:sp>
      <p:pic>
        <p:nvPicPr>
          <p:cNvPr id="409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788828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First-price Sealed-bid</a:t>
            </a:r>
          </a:p>
        </p:txBody>
      </p:sp>
      <p:sp>
        <p:nvSpPr>
          <p:cNvPr id="5123" name="Content Placeholder 2"/>
          <p:cNvSpPr>
            <a:spLocks noGrp="1"/>
          </p:cNvSpPr>
          <p:nvPr>
            <p:ph idx="1"/>
          </p:nvPr>
        </p:nvSpPr>
        <p:spPr/>
        <p:txBody>
          <a:bodyPr/>
          <a:lstStyle/>
          <a:p>
            <a:pPr eaLnBrk="1" hangingPunct="1"/>
            <a:r>
              <a:rPr lang="en-US" smtClean="0"/>
              <a:t>It is a sealed envelope version of English auction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Combinatorial Auctions</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t>The branch and bound search on the branch on items search tree, This algorithm is the basis for the CASS (</a:t>
            </a:r>
            <a:r>
              <a:rPr lang="en-US" dirty="0" err="1" smtClean="0"/>
              <a:t>Combina-torial</a:t>
            </a:r>
            <a:r>
              <a:rPr lang="en-US" dirty="0" smtClean="0"/>
              <a:t> Auction Structured Search) algorithm which also implements further refinements on the basic algorithm.</a:t>
            </a:r>
          </a:p>
          <a:p>
            <a:pPr fontAlgn="auto">
              <a:spcAft>
                <a:spcPts val="0"/>
              </a:spcAft>
              <a:buFont typeface="Arial" pitchFamily="34" charset="0"/>
              <a:buChar char="•"/>
              <a:defRPr/>
            </a:pPr>
            <a:r>
              <a:rPr lang="en-US" dirty="0" smtClean="0"/>
              <a:t>The Combinatorial Auction Test Suite (CATS) can generate realistic types of bid distributions so new algorithms can be compared to existing ones using realistic bid sets.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Distributed Winner Determination</a:t>
            </a:r>
          </a:p>
        </p:txBody>
      </p:sp>
      <p:sp>
        <p:nvSpPr>
          <p:cNvPr id="43011" name="Content Placeholder 2"/>
          <p:cNvSpPr>
            <a:spLocks noGrp="1"/>
          </p:cNvSpPr>
          <p:nvPr>
            <p:ph idx="1"/>
          </p:nvPr>
        </p:nvSpPr>
        <p:spPr/>
        <p:txBody>
          <a:bodyPr/>
          <a:lstStyle/>
          <a:p>
            <a:pPr>
              <a:buFont typeface="Arial" charset="0"/>
              <a:buNone/>
            </a:pPr>
            <a:r>
              <a:rPr lang="en-US" smtClean="0"/>
              <a:t>Incremental Auctions: Distribute over Bidders</a:t>
            </a:r>
          </a:p>
          <a:p>
            <a:r>
              <a:rPr lang="en-US" smtClean="0"/>
              <a:t>One way to distribute the winner determination calculation is by offloading it on the bidding agents.</a:t>
            </a:r>
          </a:p>
          <a:p>
            <a:r>
              <a:rPr lang="en-US" smtClean="0"/>
              <a:t>This is the approach taken by the Progressive Adaptive User Selection Environment or PAUSE combinatorial auction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Pause</a:t>
            </a:r>
          </a:p>
        </p:txBody>
      </p:sp>
      <p:sp>
        <p:nvSpPr>
          <p:cNvPr id="44035" name="Content Placeholder 2"/>
          <p:cNvSpPr>
            <a:spLocks noGrp="1"/>
          </p:cNvSpPr>
          <p:nvPr>
            <p:ph idx="1"/>
          </p:nvPr>
        </p:nvSpPr>
        <p:spPr/>
        <p:txBody>
          <a:bodyPr/>
          <a:lstStyle/>
          <a:p>
            <a:endParaRPr lang="en-US" smtClean="0"/>
          </a:p>
        </p:txBody>
      </p:sp>
      <p:pic>
        <p:nvPicPr>
          <p:cNvPr id="440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7391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Distributed Winner Determination</a:t>
            </a:r>
          </a:p>
        </p:txBody>
      </p:sp>
      <p:sp>
        <p:nvSpPr>
          <p:cNvPr id="3" name="Content Placeholder 2"/>
          <p:cNvSpPr>
            <a:spLocks noGrp="1"/>
          </p:cNvSpPr>
          <p:nvPr>
            <p:ph idx="1"/>
          </p:nvPr>
        </p:nvSpPr>
        <p:spPr>
          <a:xfrm>
            <a:off x="381000" y="1219200"/>
            <a:ext cx="8229600" cy="4525963"/>
          </a:xfrm>
        </p:spPr>
        <p:txBody>
          <a:bodyPr rtlCol="0">
            <a:normAutofit fontScale="85000" lnSpcReduction="10000"/>
          </a:bodyPr>
          <a:lstStyle/>
          <a:p>
            <a:pPr fontAlgn="auto">
              <a:spcAft>
                <a:spcPts val="0"/>
              </a:spcAft>
              <a:buFont typeface="Arial" pitchFamily="34" charset="0"/>
              <a:buChar char="•"/>
              <a:defRPr/>
            </a:pPr>
            <a:r>
              <a:rPr lang="en-US" dirty="0" smtClean="0"/>
              <a:t>Envy-free: The pause auction has been shown to be envy-free in that at the conclusion of the auction no bidder would prefer to exchange his allocation with that of any other bidder.</a:t>
            </a:r>
          </a:p>
          <a:p>
            <a:pPr fontAlgn="auto">
              <a:spcAft>
                <a:spcPts val="0"/>
              </a:spcAft>
              <a:buFont typeface="Arial" pitchFamily="34" charset="0"/>
              <a:buChar char="•"/>
              <a:defRPr/>
            </a:pPr>
            <a:r>
              <a:rPr lang="en-US" dirty="0" smtClean="0"/>
              <a:t>The </a:t>
            </a:r>
            <a:r>
              <a:rPr lang="en-US" dirty="0" err="1" smtClean="0"/>
              <a:t>Pausebid</a:t>
            </a:r>
            <a:r>
              <a:rPr lang="en-US" dirty="0" smtClean="0"/>
              <a:t> algorithm uses the same branch and bound techniques used in centralized winner determination but expands them to include the added constraints an agent faces.</a:t>
            </a:r>
          </a:p>
          <a:p>
            <a:pPr fontAlgn="auto">
              <a:spcAft>
                <a:spcPts val="0"/>
              </a:spcAft>
              <a:buFont typeface="Arial" pitchFamily="34" charset="0"/>
              <a:buChar char="•"/>
              <a:defRPr/>
            </a:pPr>
            <a:r>
              <a:rPr lang="en-US" dirty="0" smtClean="0"/>
              <a:t>VSA: Another way of distributing the winner determination problem among the bidders is provided by the Virtual Simultaneous Auction (VSA)</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Distributed Winner Determination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Distribute over Sellers: Another way to distribute the problem of winner determination is to distribute the actual search for the winning bid set among the sellers.</a:t>
            </a:r>
          </a:p>
          <a:p>
            <a:pPr fontAlgn="auto">
              <a:spcAft>
                <a:spcPts val="0"/>
              </a:spcAft>
              <a:buFont typeface="Arial" pitchFamily="34" charset="0"/>
              <a:buChar char="•"/>
              <a:defRPr/>
            </a:pPr>
            <a:r>
              <a:rPr lang="en-US" dirty="0" smtClean="0"/>
              <a:t>Another option is to partition the problem into smaller pieces then have sets of agents to a complete search via </a:t>
            </a:r>
            <a:r>
              <a:rPr lang="en-US" dirty="0" err="1" smtClean="0"/>
              <a:t>sequentialized</a:t>
            </a:r>
            <a:r>
              <a:rPr lang="en-US" dirty="0" smtClean="0"/>
              <a:t> ordering on each of the parts.</a:t>
            </a:r>
          </a:p>
          <a:p>
            <a:pPr fontAlgn="auto">
              <a:spcAft>
                <a:spcPts val="0"/>
              </a:spcAft>
              <a:buFont typeface="Arial" pitchFamily="34" charset="0"/>
              <a:buChar char="•"/>
              <a:defRPr/>
            </a:pPr>
            <a:r>
              <a:rPr lang="en-US" dirty="0" smtClean="0"/>
              <a:t>Another option is to maximize the available parallelism by having the agents do individual hill-climbing</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Winner Determination as Constraint Optimization</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we can reduce the winner determination  problem to a constraint optimization problem as described in two different ways:</a:t>
            </a:r>
          </a:p>
          <a:p>
            <a:pPr fontAlgn="auto">
              <a:spcAft>
                <a:spcPts val="0"/>
              </a:spcAft>
              <a:buFont typeface="Wingdings" pitchFamily="2" charset="2"/>
              <a:buChar char="Ø"/>
              <a:defRPr/>
            </a:pPr>
            <a:r>
              <a:rPr lang="en-US" dirty="0" smtClean="0"/>
              <a:t>One way is to let the variables x1, . . . , </a:t>
            </a:r>
            <a:r>
              <a:rPr lang="en-US" dirty="0" err="1" smtClean="0"/>
              <a:t>xm</a:t>
            </a:r>
            <a:r>
              <a:rPr lang="en-US" dirty="0" smtClean="0"/>
              <a:t> be the items to be sold and their domains be the set of bids which include the particular item.</a:t>
            </a:r>
          </a:p>
          <a:p>
            <a:pPr fontAlgn="auto">
              <a:spcAft>
                <a:spcPts val="0"/>
              </a:spcAft>
              <a:buFont typeface="Wingdings" pitchFamily="2" charset="2"/>
              <a:buChar char="Ø"/>
              <a:defRPr/>
            </a:pPr>
            <a:r>
              <a:rPr lang="en-US" dirty="0" smtClean="0"/>
              <a:t>The winner determination problem by letting the variables be the bids themselves with binary domains which indicate whether the bid has been cleared or not.</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Bidding Languages</a:t>
            </a:r>
          </a:p>
        </p:txBody>
      </p:sp>
      <p:sp>
        <p:nvSpPr>
          <p:cNvPr id="48131" name="Content Placeholder 2"/>
          <p:cNvSpPr>
            <a:spLocks noGrp="1"/>
          </p:cNvSpPr>
          <p:nvPr>
            <p:ph idx="1"/>
          </p:nvPr>
        </p:nvSpPr>
        <p:spPr/>
        <p:txBody>
          <a:bodyPr/>
          <a:lstStyle/>
          <a:p>
            <a:r>
              <a:rPr lang="en-US" sz="2800" smtClean="0"/>
              <a:t>If b and b’ are two bids for non-overlapping sets of items then any agent that places them should also be happy to win both bids. This bidding language is known as or bids, because agents can place multiple atomic bids.</a:t>
            </a:r>
          </a:p>
          <a:p>
            <a:r>
              <a:rPr lang="en-US" sz="2800" smtClean="0"/>
              <a:t>XOR bids, on the other hand, can represent all possible valuations. An XOR bid  takes the form of a series of atomic bids joined together by exclusive-or operations:</a:t>
            </a:r>
          </a:p>
        </p:txBody>
      </p:sp>
      <p:pic>
        <p:nvPicPr>
          <p:cNvPr id="481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5181600"/>
            <a:ext cx="2971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Bidding Languages</a:t>
            </a:r>
          </a:p>
        </p:txBody>
      </p:sp>
      <p:sp>
        <p:nvSpPr>
          <p:cNvPr id="49155" name="Content Placeholder 2"/>
          <p:cNvSpPr>
            <a:spLocks noGrp="1"/>
          </p:cNvSpPr>
          <p:nvPr>
            <p:ph idx="1"/>
          </p:nvPr>
        </p:nvSpPr>
        <p:spPr/>
        <p:txBody>
          <a:bodyPr/>
          <a:lstStyle/>
          <a:p>
            <a:r>
              <a:rPr lang="en-US" smtClean="0"/>
              <a:t>One problem with XOR bids is that they can get very long for seemingly common valuations that can be more succinctly expressed using the OR bids.</a:t>
            </a:r>
          </a:p>
          <a:p>
            <a:r>
              <a:rPr lang="en-US" smtClean="0"/>
              <a:t>Another practical problem with XOR bids is that most of the winner determination algorithms are designed to work with OR bids.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81000" y="228600"/>
            <a:ext cx="8229600" cy="1143000"/>
          </a:xfrm>
        </p:spPr>
        <p:txBody>
          <a:bodyPr/>
          <a:lstStyle/>
          <a:p>
            <a:r>
              <a:rPr lang="en-US" smtClean="0"/>
              <a:t>Preference Elicitation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Reduce the amount of information the bidders must supply by trying to only ask them about those valuations that are important in finding the utilitarian solution.</a:t>
            </a:r>
          </a:p>
          <a:p>
            <a:pPr fontAlgn="auto">
              <a:spcAft>
                <a:spcPts val="0"/>
              </a:spcAft>
              <a:buFont typeface="Arial" pitchFamily="34" charset="0"/>
              <a:buChar char="•"/>
              <a:defRPr/>
            </a:pPr>
            <a:r>
              <a:rPr lang="en-US" dirty="0" smtClean="0"/>
              <a:t>This can best be achieved in the common case of free disposal where there is no cost associated with the disposal free disposal of an item, that is, if</a:t>
            </a:r>
          </a:p>
          <a:p>
            <a:pPr fontAlgn="auto">
              <a:spcAft>
                <a:spcPts val="0"/>
              </a:spcAft>
              <a:buFont typeface="Arial" pitchFamily="34" charset="0"/>
              <a:buChar char="•"/>
              <a:defRPr/>
            </a:pPr>
            <a:r>
              <a:rPr lang="en-US" dirty="0" smtClean="0"/>
              <a:t>The goal of an elicitation auctioneer is to minimize the amount of questions that it asks the bidders while still finding the best allocation</a:t>
            </a:r>
            <a:endParaRPr lang="en-US" dirty="0"/>
          </a:p>
        </p:txBody>
      </p:sp>
      <p:pic>
        <p:nvPicPr>
          <p:cNvPr id="501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343400"/>
            <a:ext cx="3048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Preference Elicitation</a:t>
            </a:r>
          </a:p>
        </p:txBody>
      </p:sp>
      <p:sp>
        <p:nvSpPr>
          <p:cNvPr id="51203" name="Content Placeholder 2"/>
          <p:cNvSpPr>
            <a:spLocks noGrp="1"/>
          </p:cNvSpPr>
          <p:nvPr>
            <p:ph idx="1"/>
          </p:nvPr>
        </p:nvSpPr>
        <p:spPr/>
        <p:txBody>
          <a:bodyPr/>
          <a:lstStyle/>
          <a:p>
            <a:pPr>
              <a:buFont typeface="Arial" charset="0"/>
              <a:buNone/>
            </a:pPr>
            <a:r>
              <a:rPr lang="en-US" smtClean="0"/>
              <a:t>.</a:t>
            </a:r>
          </a:p>
        </p:txBody>
      </p:sp>
      <p:pic>
        <p:nvPicPr>
          <p:cNvPr id="512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28800"/>
            <a:ext cx="73421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Dutch Auction</a:t>
            </a:r>
          </a:p>
        </p:txBody>
      </p:sp>
      <p:sp>
        <p:nvSpPr>
          <p:cNvPr id="6147" name="Content Placeholder 2"/>
          <p:cNvSpPr>
            <a:spLocks noGrp="1"/>
          </p:cNvSpPr>
          <p:nvPr>
            <p:ph idx="1"/>
          </p:nvPr>
        </p:nvSpPr>
        <p:spPr/>
        <p:txBody>
          <a:bodyPr/>
          <a:lstStyle/>
          <a:p>
            <a:pPr eaLnBrk="1" hangingPunct="1"/>
            <a:r>
              <a:rPr lang="en-US" smtClean="0"/>
              <a:t>Open-cry descending price</a:t>
            </a:r>
          </a:p>
          <a:p>
            <a:pPr eaLnBrk="1" hangingPunct="1">
              <a:buFont typeface="Arial" charset="0"/>
              <a:buNone/>
            </a:pPr>
            <a:endParaRPr lang="en-US" smtClean="0"/>
          </a:p>
          <a:p>
            <a:pPr eaLnBrk="1" hangingPunct="1">
              <a:buFont typeface="Arial" charset="0"/>
              <a:buNone/>
            </a:pPr>
            <a:r>
              <a:rPr lang="en-US" smtClean="0"/>
              <a:t>Example: the Flower market in Antwerp</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Preference Elicitation</a:t>
            </a:r>
          </a:p>
        </p:txBody>
      </p:sp>
      <p:sp>
        <p:nvSpPr>
          <p:cNvPr id="52227" name="Content Placeholder 2"/>
          <p:cNvSpPr>
            <a:spLocks noGrp="1"/>
          </p:cNvSpPr>
          <p:nvPr>
            <p:ph idx="1"/>
          </p:nvPr>
        </p:nvSpPr>
        <p:spPr/>
        <p:txBody>
          <a:bodyPr/>
          <a:lstStyle/>
          <a:p>
            <a:r>
              <a:rPr lang="en-US" smtClean="0"/>
              <a:t>The PAR algorithm allows an elicitation auctioneer to find a Pareto optimal solution by only using rank questions.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PAR algorithm </a:t>
            </a:r>
          </a:p>
        </p:txBody>
      </p:sp>
      <p:sp>
        <p:nvSpPr>
          <p:cNvPr id="53251" name="Content Placeholder 2"/>
          <p:cNvSpPr>
            <a:spLocks noGrp="1"/>
          </p:cNvSpPr>
          <p:nvPr>
            <p:ph idx="1"/>
          </p:nvPr>
        </p:nvSpPr>
        <p:spPr/>
        <p:txBody>
          <a:bodyPr/>
          <a:lstStyle/>
          <a:p>
            <a:endParaRPr lang="en-US" smtClean="0"/>
          </a:p>
        </p:txBody>
      </p:sp>
      <p:pic>
        <p:nvPicPr>
          <p:cNvPr id="532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83058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Rank lattice</a:t>
            </a:r>
          </a:p>
        </p:txBody>
      </p:sp>
      <p:sp>
        <p:nvSpPr>
          <p:cNvPr id="54275" name="Content Placeholder 2"/>
          <p:cNvSpPr>
            <a:spLocks noGrp="1"/>
          </p:cNvSpPr>
          <p:nvPr>
            <p:ph idx="1"/>
          </p:nvPr>
        </p:nvSpPr>
        <p:spPr/>
        <p:txBody>
          <a:bodyPr/>
          <a:lstStyle/>
          <a:p>
            <a:pPr>
              <a:buFont typeface="Arial" charset="0"/>
              <a:buNone/>
            </a:pPr>
            <a:r>
              <a:rPr lang="en-US" smtClean="0"/>
              <a:t>.</a:t>
            </a:r>
          </a:p>
        </p:txBody>
      </p:sp>
      <p:pic>
        <p:nvPicPr>
          <p:cNvPr id="542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75438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The EBF algorithm </a:t>
            </a:r>
          </a:p>
        </p:txBody>
      </p:sp>
      <p:sp>
        <p:nvSpPr>
          <p:cNvPr id="55299" name="Content Placeholder 2"/>
          <p:cNvSpPr>
            <a:spLocks noGrp="1"/>
          </p:cNvSpPr>
          <p:nvPr>
            <p:ph idx="1"/>
          </p:nvPr>
        </p:nvSpPr>
        <p:spPr/>
        <p:txBody>
          <a:bodyPr/>
          <a:lstStyle/>
          <a:p>
            <a:endParaRPr lang="en-US" smtClean="0"/>
          </a:p>
        </p:txBody>
      </p:sp>
      <p:pic>
        <p:nvPicPr>
          <p:cNvPr id="553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305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EBF algorithm</a:t>
            </a:r>
          </a:p>
        </p:txBody>
      </p:sp>
      <p:sp>
        <p:nvSpPr>
          <p:cNvPr id="56323" name="Content Placeholder 2"/>
          <p:cNvSpPr>
            <a:spLocks noGrp="1"/>
          </p:cNvSpPr>
          <p:nvPr>
            <p:ph idx="1"/>
          </p:nvPr>
        </p:nvSpPr>
        <p:spPr/>
        <p:txBody>
          <a:bodyPr/>
          <a:lstStyle/>
          <a:p>
            <a:r>
              <a:rPr lang="en-US" smtClean="0"/>
              <a:t>The efficient best first (EBF) algorithm performs a search similar to the that PAR implements but it also asks for the values of the sets and always expands the allocation in the fringe which has the highest value.</a:t>
            </a:r>
          </a:p>
          <a:p>
            <a:r>
              <a:rPr lang="en-US" smtClean="0"/>
              <a:t>Both par and EBF have worst case running times that are exponential in the number of items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VCG Payments</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VCG payments can be applied to combinatorial auctions.</a:t>
            </a:r>
          </a:p>
          <a:p>
            <a:pPr fontAlgn="auto">
              <a:spcAft>
                <a:spcPts val="0"/>
              </a:spcAft>
              <a:buFont typeface="Arial" pitchFamily="34" charset="0"/>
              <a:buChar char="•"/>
              <a:defRPr/>
            </a:pPr>
            <a:r>
              <a:rPr lang="en-US" dirty="0" smtClean="0"/>
              <a:t>In a VCG combinatorial auction the bid set with maximum payment is chosen as the winner but the bidders do not have to pay the amounts they bid.</a:t>
            </a:r>
          </a:p>
          <a:p>
            <a:pPr fontAlgn="auto">
              <a:spcAft>
                <a:spcPts val="0"/>
              </a:spcAft>
              <a:buFont typeface="Arial" pitchFamily="34" charset="0"/>
              <a:buChar char="•"/>
              <a:defRPr/>
            </a:pPr>
            <a:r>
              <a:rPr lang="en-US" dirty="0" smtClean="0"/>
              <a:t>Instead, each bidder pays the difference in the total value that the other bidders would have received if he had not bid.</a:t>
            </a:r>
          </a:p>
          <a:p>
            <a:pPr fontAlgn="auto">
              <a:spcAft>
                <a:spcPts val="0"/>
              </a:spcAft>
              <a:buFont typeface="Arial" pitchFamily="34" charset="0"/>
              <a:buChar char="•"/>
              <a:defRPr/>
            </a:pPr>
            <a:r>
              <a:rPr lang="en-US" dirty="0" smtClean="0"/>
              <a:t>I</a:t>
            </a:r>
            <a:r>
              <a:rPr lang="en-US" smtClean="0"/>
              <a:t>t </a:t>
            </a:r>
            <a:r>
              <a:rPr lang="en-US" dirty="0" smtClean="0"/>
              <a:t>increases the computational requirements as we now have to also solve a winner determination problem for every </a:t>
            </a:r>
            <a:r>
              <a:rPr lang="en-US" smtClean="0"/>
              <a:t>subset of n </a:t>
            </a:r>
            <a:r>
              <a:rPr lang="en-US" dirty="0" smtClean="0"/>
              <a:t>− 1 agents in order to calculate the payments.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Vickrey</a:t>
            </a:r>
          </a:p>
        </p:txBody>
      </p:sp>
      <p:sp>
        <p:nvSpPr>
          <p:cNvPr id="7171" name="Content Placeholder 2"/>
          <p:cNvSpPr>
            <a:spLocks noGrp="1"/>
          </p:cNvSpPr>
          <p:nvPr>
            <p:ph idx="1"/>
          </p:nvPr>
        </p:nvSpPr>
        <p:spPr/>
        <p:txBody>
          <a:bodyPr/>
          <a:lstStyle/>
          <a:p>
            <a:pPr eaLnBrk="1" hangingPunct="1"/>
            <a:r>
              <a:rPr lang="en-US" smtClean="0"/>
              <a:t>Second-price sealed-bid</a:t>
            </a:r>
          </a:p>
          <a:p>
            <a:pPr eaLnBrk="1" hangingPunct="1"/>
            <a:r>
              <a:rPr lang="en-US" smtClean="0"/>
              <a:t>Highest bidder pays second highest value.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Double Auction</a:t>
            </a:r>
          </a:p>
        </p:txBody>
      </p:sp>
      <p:sp>
        <p:nvSpPr>
          <p:cNvPr id="8195" name="Content Placeholder 2"/>
          <p:cNvSpPr>
            <a:spLocks noGrp="1"/>
          </p:cNvSpPr>
          <p:nvPr>
            <p:ph idx="1"/>
          </p:nvPr>
        </p:nvSpPr>
        <p:spPr/>
        <p:txBody>
          <a:bodyPr/>
          <a:lstStyle/>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r>
              <a:rPr lang="en-US" smtClean="0"/>
              <a:t>           </a:t>
            </a:r>
            <a:r>
              <a:rPr lang="en-US" sz="2000" smtClean="0"/>
              <a:t>stock market</a:t>
            </a:r>
          </a:p>
          <a:p>
            <a:pPr eaLnBrk="1" hangingPunct="1">
              <a:buFont typeface="Arial" charset="0"/>
              <a:buNone/>
            </a:pPr>
            <a:endParaRPr lang="en-US" sz="2000" smtClean="0"/>
          </a:p>
          <a:p>
            <a:pPr eaLnBrk="1" hangingPunct="1">
              <a:buFont typeface="Arial" charset="0"/>
              <a:buNone/>
            </a:pPr>
            <a:endParaRPr lang="en-US" sz="2000" smtClean="0"/>
          </a:p>
          <a:p>
            <a:pPr eaLnBrk="1" hangingPunct="1">
              <a:buFont typeface="Arial" charset="0"/>
              <a:buNone/>
            </a:pPr>
            <a:endParaRPr lang="en-US" sz="2000" smtClean="0"/>
          </a:p>
          <a:p>
            <a:pPr eaLnBrk="1" hangingPunct="1">
              <a:buFont typeface="Arial" charset="0"/>
              <a:buNone/>
            </a:pPr>
            <a:r>
              <a:rPr lang="en-US" smtClean="0"/>
              <a:t>Clearing: value selling/buying, givedeals, keep profit</a:t>
            </a:r>
          </a:p>
        </p:txBody>
      </p:sp>
      <p:pic>
        <p:nvPicPr>
          <p:cNvPr id="81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905000"/>
            <a:ext cx="3248025"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Auctions</a:t>
            </a:r>
          </a:p>
        </p:txBody>
      </p:sp>
      <p:sp>
        <p:nvSpPr>
          <p:cNvPr id="9219" name="Content Placeholder 2"/>
          <p:cNvSpPr>
            <a:spLocks noGrp="1"/>
          </p:cNvSpPr>
          <p:nvPr>
            <p:ph idx="1"/>
          </p:nvPr>
        </p:nvSpPr>
        <p:spPr/>
        <p:txBody>
          <a:bodyPr/>
          <a:lstStyle/>
          <a:p>
            <a:r>
              <a:rPr lang="en-US" smtClean="0"/>
              <a:t>Auctions are a common and simple way of performing resource allocation in a multiagent system.</a:t>
            </a:r>
          </a:p>
          <a:p>
            <a:r>
              <a:rPr lang="en-US" smtClean="0"/>
              <a:t>In an auction, agents can express how much they want a particular item via their bid and a central auctioneer can make the allocation based on these bids.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Valuations</a:t>
            </a:r>
          </a:p>
        </p:txBody>
      </p:sp>
      <p:sp>
        <p:nvSpPr>
          <p:cNvPr id="10243" name="Content Placeholder 2"/>
          <p:cNvSpPr>
            <a:spLocks noGrp="1"/>
          </p:cNvSpPr>
          <p:nvPr>
            <p:ph idx="1"/>
          </p:nvPr>
        </p:nvSpPr>
        <p:spPr/>
        <p:txBody>
          <a:bodyPr/>
          <a:lstStyle/>
          <a:p>
            <a:r>
              <a:rPr lang="en-US" smtClean="0"/>
              <a:t>The notation        to refer to the utility that agent    derives from state     . Similarly, if     is instead an item, or set of items, for sale we can say that          is the valuation that i assigns to     .</a:t>
            </a:r>
          </a:p>
          <a:p>
            <a:r>
              <a:rPr lang="en-US" smtClean="0"/>
              <a:t>Private value: valuation function reflects the agent’s utility of owning the given items.</a:t>
            </a:r>
          </a:p>
        </p:txBody>
      </p:sp>
      <p:pic>
        <p:nvPicPr>
          <p:cNvPr id="1024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8288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209800"/>
            <a:ext cx="30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227388"/>
            <a:ext cx="6096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2209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733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2209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2248</Words>
  <Application>Microsoft Office PowerPoint</Application>
  <PresentationFormat>On-screen Show (4:3)</PresentationFormat>
  <Paragraphs>184</Paragraphs>
  <Slides>55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Times New Roman</vt:lpstr>
      <vt:lpstr>Calibri</vt:lpstr>
      <vt:lpstr>Wingdings</vt:lpstr>
      <vt:lpstr>Office Theme</vt:lpstr>
      <vt:lpstr>Auctions: A Lesson in Multiagent System Based on Jose Vidal’s book Fundamentals of Multiagent Systems</vt:lpstr>
      <vt:lpstr>Auction </vt:lpstr>
      <vt:lpstr>English Auction</vt:lpstr>
      <vt:lpstr>First-price Sealed-bid</vt:lpstr>
      <vt:lpstr>Dutch Auction</vt:lpstr>
      <vt:lpstr>Vickrey</vt:lpstr>
      <vt:lpstr>Double Auction</vt:lpstr>
      <vt:lpstr>Auctions</vt:lpstr>
      <vt:lpstr>Valuations</vt:lpstr>
      <vt:lpstr>Valuations</vt:lpstr>
      <vt:lpstr>Simple Auctions</vt:lpstr>
      <vt:lpstr>Simple Auctions</vt:lpstr>
      <vt:lpstr>open-cry descending price auction  </vt:lpstr>
      <vt:lpstr>open-cry descending price auction </vt:lpstr>
      <vt:lpstr>Vickrey auction</vt:lpstr>
      <vt:lpstr>Graphical representation of a double auction</vt:lpstr>
      <vt:lpstr>Double auction</vt:lpstr>
      <vt:lpstr>Analysis</vt:lpstr>
      <vt:lpstr>Analysis</vt:lpstr>
      <vt:lpstr>Bidder collusion</vt:lpstr>
      <vt:lpstr>Analysis</vt:lpstr>
      <vt:lpstr>Analysis</vt:lpstr>
      <vt:lpstr>Auction Design </vt:lpstr>
      <vt:lpstr>Combinatorial Auctions </vt:lpstr>
      <vt:lpstr>Combinatorial Auctions </vt:lpstr>
      <vt:lpstr>Centralized Winner Determination</vt:lpstr>
      <vt:lpstr>Centralized Winner Determination</vt:lpstr>
      <vt:lpstr>Centralized Winner Determination</vt:lpstr>
      <vt:lpstr>Build-branch-on-items-search-tree</vt:lpstr>
      <vt:lpstr>Centralized Winner Determination</vt:lpstr>
      <vt:lpstr>Centralized Winner Determination</vt:lpstr>
      <vt:lpstr>Centralized Winner Determination</vt:lpstr>
      <vt:lpstr>Branch on items </vt:lpstr>
      <vt:lpstr>Centralized Winner Determination</vt:lpstr>
      <vt:lpstr>Combinatorial Auctions </vt:lpstr>
      <vt:lpstr>Combinatorial Auctions</vt:lpstr>
      <vt:lpstr>Combinatorial Auctions</vt:lpstr>
      <vt:lpstr>Combinatorial Auctions</vt:lpstr>
      <vt:lpstr>Combinatorial Auctions</vt:lpstr>
      <vt:lpstr>Combinatorial Auctions</vt:lpstr>
      <vt:lpstr>Distributed Winner Determination</vt:lpstr>
      <vt:lpstr>Pause</vt:lpstr>
      <vt:lpstr>Distributed Winner Determination</vt:lpstr>
      <vt:lpstr>Distributed Winner Determination</vt:lpstr>
      <vt:lpstr>Winner Determination as Constraint Optimization</vt:lpstr>
      <vt:lpstr>Bidding Languages</vt:lpstr>
      <vt:lpstr>Bidding Languages</vt:lpstr>
      <vt:lpstr>Preference Elicitation</vt:lpstr>
      <vt:lpstr>Preference Elicitation</vt:lpstr>
      <vt:lpstr>Preference Elicitation</vt:lpstr>
      <vt:lpstr>PAR algorithm </vt:lpstr>
      <vt:lpstr>Rank lattice</vt:lpstr>
      <vt:lpstr>The EBF algorithm </vt:lpstr>
      <vt:lpstr>EBF algorithm</vt:lpstr>
      <vt:lpstr>VCG Payments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Auctions</dc:title>
  <dc:subject>multiagent systems</dc:subject>
  <dc:creator/>
  <cp:lastModifiedBy/>
  <cp:revision>1</cp:revision>
  <dcterms:created xsi:type="dcterms:W3CDTF">2008-11-11T20:56:28Z</dcterms:created>
  <dcterms:modified xsi:type="dcterms:W3CDTF">2012-09-11T18:01:57Z</dcterms:modified>
</cp:coreProperties>
</file>