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869" autoAdjust="0"/>
  </p:normalViewPr>
  <p:slideViewPr>
    <p:cSldViewPr>
      <p:cViewPr varScale="1">
        <p:scale>
          <a:sx n="80" d="100"/>
          <a:sy n="80" d="100"/>
        </p:scale>
        <p:origin x="-1380"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1EA58-EC23-4775-B270-57A9EC218F86}" type="datetimeFigureOut">
              <a:rPr lang="en-US" smtClean="0"/>
              <a:t>10/4/2012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DA0FE-61C2-44E4-BF39-82FD202C8882}" type="slidenum">
              <a:rPr lang="en-US" smtClean="0"/>
              <a:t>‹#›</a:t>
            </a:fld>
            <a:endParaRPr lang="en-US"/>
          </a:p>
        </p:txBody>
      </p:sp>
    </p:spTree>
    <p:extLst>
      <p:ext uri="{BB962C8B-B14F-4D97-AF65-F5344CB8AC3E}">
        <p14:creationId xmlns:p14="http://schemas.microsoft.com/office/powerpoint/2010/main" val="3187351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characteristic function v(S) is also sometimes simply referred to as the characteristic function value function for the coalitions.</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2</a:t>
            </a:fld>
            <a:endParaRPr lang="en-US"/>
          </a:p>
        </p:txBody>
      </p:sp>
    </p:spTree>
    <p:extLst>
      <p:ext uri="{BB962C8B-B14F-4D97-AF65-F5344CB8AC3E}">
        <p14:creationId xmlns:p14="http://schemas.microsoft.com/office/powerpoint/2010/main" val="643935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coalition S has a positive excess, given u, if the agents in S can get more from v(S) than they can from u. The more they can get from S </a:t>
            </a:r>
            <a:r>
              <a:rPr lang="en-US" sz="1200" b="0" i="0" u="none" strike="noStrike" kern="1200" baseline="0" smtClean="0">
                <a:solidFill>
                  <a:schemeClr val="tx1"/>
                </a:solidFill>
                <a:latin typeface="+mn-lt"/>
                <a:ea typeface="+mn-ea"/>
                <a:cs typeface="+mn-cs"/>
              </a:rPr>
              <a:t>the higher the </a:t>
            </a:r>
            <a:r>
              <a:rPr lang="en-US" sz="1200" b="0" i="0" u="none" strike="noStrike" kern="1200" baseline="0" dirty="0" smtClean="0">
                <a:solidFill>
                  <a:schemeClr val="tx1"/>
                </a:solidFill>
                <a:latin typeface="+mn-lt"/>
                <a:ea typeface="+mn-ea"/>
                <a:cs typeface="+mn-cs"/>
              </a:rPr>
              <a:t>excess.</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13</a:t>
            </a:fld>
            <a:endParaRPr lang="en-US"/>
          </a:p>
        </p:txBody>
      </p:sp>
    </p:spTree>
    <p:extLst>
      <p:ext uri="{BB962C8B-B14F-4D97-AF65-F5344CB8AC3E}">
        <p14:creationId xmlns:p14="http://schemas.microsoft.com/office/powerpoint/2010/main" val="2451915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Coalition games they can represent a task allocation problem where a set of tasks has to be performed by a set of agents, subsets of whom can sometimes improve their performance by joining together to perform a task, they can represent a </a:t>
            </a:r>
            <a:r>
              <a:rPr lang="en-US" sz="1200" b="1" i="0" u="none" strike="noStrike" kern="1200" baseline="0" dirty="0" smtClean="0">
                <a:solidFill>
                  <a:schemeClr val="tx1"/>
                </a:solidFill>
                <a:latin typeface="+mn-lt"/>
                <a:ea typeface="+mn-ea"/>
                <a:cs typeface="+mn-cs"/>
              </a:rPr>
              <a:t>sensor network problems </a:t>
            </a:r>
            <a:r>
              <a:rPr lang="en-US" sz="1200" b="0" i="0" u="none" strike="noStrike" kern="1200" baseline="0" dirty="0" smtClean="0">
                <a:solidFill>
                  <a:schemeClr val="tx1"/>
                </a:solidFill>
                <a:latin typeface="+mn-lt"/>
                <a:ea typeface="+mn-ea"/>
                <a:cs typeface="+mn-cs"/>
              </a:rPr>
              <a:t>where the sensors must join together in subgroups to further refine their readings or relay important information, or they can represent </a:t>
            </a:r>
            <a:r>
              <a:rPr lang="en-US" sz="1200" b="1" i="0" u="none" strike="noStrike" kern="1200" baseline="0" dirty="0" smtClean="0">
                <a:solidFill>
                  <a:schemeClr val="tx1"/>
                </a:solidFill>
                <a:latin typeface="+mn-lt"/>
                <a:ea typeface="+mn-ea"/>
                <a:cs typeface="+mn-cs"/>
              </a:rPr>
              <a:t>workflow scheduling systems </a:t>
            </a:r>
            <a:r>
              <a:rPr lang="en-US" sz="1200" b="0" i="0" u="none" strike="noStrike" kern="1200" baseline="0" dirty="0" smtClean="0">
                <a:solidFill>
                  <a:schemeClr val="tx1"/>
                </a:solidFill>
                <a:latin typeface="+mn-lt"/>
                <a:ea typeface="+mn-ea"/>
                <a:cs typeface="+mn-cs"/>
              </a:rPr>
              <a:t>where agents must form groups to handle incoming workflows.</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3</a:t>
            </a:fld>
            <a:endParaRPr lang="en-US"/>
          </a:p>
        </p:txBody>
      </p:sp>
    </p:spTree>
    <p:extLst>
      <p:ext uri="{BB962C8B-B14F-4D97-AF65-F5344CB8AC3E}">
        <p14:creationId xmlns:p14="http://schemas.microsoft.com/office/powerpoint/2010/main" val="118743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 outcome u is feasible if we can find a disjoint set of coalitions whose values are as much as that in u, so we can payoff u with v.</a:t>
            </a:r>
          </a:p>
          <a:p>
            <a:r>
              <a:rPr lang="en-US" sz="1200" b="0" i="0" u="none" strike="noStrike" kern="1200" baseline="0" dirty="0" smtClean="0">
                <a:solidFill>
                  <a:schemeClr val="tx1"/>
                </a:solidFill>
                <a:latin typeface="+mn-lt"/>
                <a:ea typeface="+mn-ea"/>
                <a:cs typeface="+mn-cs"/>
              </a:rPr>
              <a:t>u = {5, 5, 5} is a set of payoffs of 5 for each of three persons. This is not feasible since there is no way to divide the agents into subsets such that they can all get their utility.</a:t>
            </a:r>
          </a:p>
          <a:p>
            <a:r>
              <a:rPr lang="en-US" sz="1200" b="0" i="0" u="none" strike="noStrike" kern="1200" baseline="0" dirty="0" smtClean="0">
                <a:solidFill>
                  <a:schemeClr val="tx1"/>
                </a:solidFill>
                <a:latin typeface="+mn-lt"/>
                <a:ea typeface="+mn-ea"/>
                <a:cs typeface="+mn-cs"/>
              </a:rPr>
              <a:t>u = {2, 4, 3} is feasible because the coalition structures (1)(23), (2)(13), and (123) can satisfy it.</a:t>
            </a:r>
          </a:p>
          <a:p>
            <a:r>
              <a:rPr lang="en-US" sz="1200" b="0" i="0" u="none" strike="noStrike" kern="1200" baseline="0" dirty="0" smtClean="0">
                <a:solidFill>
                  <a:schemeClr val="tx1"/>
                </a:solidFill>
                <a:latin typeface="+mn-lt"/>
                <a:ea typeface="+mn-ea"/>
                <a:cs typeface="+mn-cs"/>
              </a:rPr>
              <a:t>u = {2, 4, 3} does have a problem in that in it agent 3 is getting an utility of 3 while we have that v((3)) = 4. Agent 3 could defect any one of the three coalition structures we found, join the coalition (3), and get a higher utility than he currently has. This outcome thus seems </a:t>
            </a:r>
            <a:r>
              <a:rPr lang="en-US" sz="1200" b="1" i="0" u="none" strike="noStrike" kern="1200" baseline="0" dirty="0" smtClean="0">
                <a:solidFill>
                  <a:schemeClr val="tx1"/>
                </a:solidFill>
                <a:latin typeface="+mn-lt"/>
                <a:ea typeface="+mn-ea"/>
                <a:cs typeface="+mn-cs"/>
              </a:rPr>
              <a:t>unstable</a:t>
            </a:r>
            <a:r>
              <a:rPr lang="en-US" sz="1200" b="0" i="0" u="none" strike="noStrike" kern="1200" baseline="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4</a:t>
            </a:fld>
            <a:endParaRPr lang="en-US"/>
          </a:p>
        </p:txBody>
      </p:sp>
    </p:spTree>
    <p:extLst>
      <p:ext uri="{BB962C8B-B14F-4D97-AF65-F5344CB8AC3E}">
        <p14:creationId xmlns:p14="http://schemas.microsoft.com/office/powerpoint/2010/main" val="773554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 outcome u is </a:t>
            </a:r>
            <a:r>
              <a:rPr lang="en-US" sz="1200" b="1" i="0" u="none" strike="noStrike" kern="1200" baseline="0" dirty="0" smtClean="0">
                <a:solidFill>
                  <a:schemeClr val="tx1"/>
                </a:solidFill>
                <a:latin typeface="+mn-lt"/>
                <a:ea typeface="+mn-ea"/>
                <a:cs typeface="+mn-cs"/>
              </a:rPr>
              <a:t>stable</a:t>
            </a:r>
            <a:r>
              <a:rPr lang="en-US" sz="1200" b="0" i="0" u="none" strike="noStrike" kern="1200" baseline="0" dirty="0" smtClean="0">
                <a:solidFill>
                  <a:schemeClr val="tx1"/>
                </a:solidFill>
                <a:latin typeface="+mn-lt"/>
                <a:ea typeface="+mn-ea"/>
                <a:cs typeface="+mn-cs"/>
              </a:rPr>
              <a:t> if no subset of agents gets paid more, as a whole, than what they get paid in u. Stability is a nice property because it means that the agents do not have an incentive to go off into their own coalition. Our first solution concept, the core, refers to all the outcomes that are stable.</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6</a:t>
            </a:fld>
            <a:endParaRPr lang="en-US"/>
          </a:p>
        </p:txBody>
      </p:sp>
    </p:spTree>
    <p:extLst>
      <p:ext uri="{BB962C8B-B14F-4D97-AF65-F5344CB8AC3E}">
        <p14:creationId xmlns:p14="http://schemas.microsoft.com/office/powerpoint/2010/main" val="2415189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 The utility the agents receive in outcome u is bigger than those of any coalition, for the agents in the coalition.</a:t>
            </a:r>
          </a:p>
          <a:p>
            <a:r>
              <a:rPr lang="en-US" sz="1200" b="0" i="0" u="none" strike="noStrike" kern="1200" baseline="0" dirty="0" smtClean="0">
                <a:solidFill>
                  <a:schemeClr val="tx1"/>
                </a:solidFill>
                <a:latin typeface="+mn-lt"/>
                <a:ea typeface="+mn-ea"/>
                <a:cs typeface="+mn-cs"/>
              </a:rPr>
              <a:t>In other words, that there is no coalition S whose v(S) is bigger than the sum of payments the agents in S get under u. </a:t>
            </a:r>
          </a:p>
          <a:p>
            <a:r>
              <a:rPr lang="en-US" sz="1200" b="0" i="0" u="none" strike="noStrike" kern="1200" baseline="0" dirty="0" smtClean="0">
                <a:solidFill>
                  <a:schemeClr val="tx1"/>
                </a:solidFill>
                <a:latin typeface="+mn-lt"/>
                <a:ea typeface="+mn-ea"/>
                <a:cs typeface="+mn-cs"/>
              </a:rPr>
              <a:t>2. The second condition merely checks that the total utility we are giving out is not more than what is coming in via v(·).</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7</a:t>
            </a:fld>
            <a:endParaRPr lang="en-US"/>
          </a:p>
        </p:txBody>
      </p:sp>
    </p:spTree>
    <p:extLst>
      <p:ext uri="{BB962C8B-B14F-4D97-AF65-F5344CB8AC3E}">
        <p14:creationId xmlns:p14="http://schemas.microsoft.com/office/powerpoint/2010/main" val="2451915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{2, 2, 2} is in the core because it is feasible and there is no subset of agents S with a v(S) that is bigger than what they could get in this outcome.</a:t>
            </a:r>
          </a:p>
          <a:p>
            <a:r>
              <a:rPr lang="en-US" sz="1200" b="0" i="0" u="none" strike="noStrike" kern="1200" baseline="0" dirty="0" smtClean="0">
                <a:solidFill>
                  <a:schemeClr val="tx1"/>
                </a:solidFill>
                <a:latin typeface="+mn-lt"/>
                <a:ea typeface="+mn-ea"/>
                <a:cs typeface="+mn-cs"/>
              </a:rPr>
              <a:t>{2, 2, 3} is not in the core because it is </a:t>
            </a:r>
            <a:r>
              <a:rPr lang="en-US" sz="1200" b="1" i="0" u="none" strike="noStrike" kern="1200" baseline="0" dirty="0" smtClean="0">
                <a:solidFill>
                  <a:schemeClr val="tx1"/>
                </a:solidFill>
                <a:latin typeface="+mn-lt"/>
                <a:ea typeface="+mn-ea"/>
                <a:cs typeface="+mn-cs"/>
              </a:rPr>
              <a:t>not feasible</a:t>
            </a:r>
            <a:r>
              <a:rPr lang="en-US" sz="1200" b="0" i="0" u="none" strike="noStrike" kern="1200" baseline="0" dirty="0" smtClean="0">
                <a:solidFill>
                  <a:schemeClr val="tx1"/>
                </a:solidFill>
                <a:latin typeface="+mn-lt"/>
                <a:ea typeface="+mn-ea"/>
                <a:cs typeface="+mn-cs"/>
              </a:rPr>
              <a:t>. This outcome adds up to 7 and there is no coalition structure that adds up to 7.</a:t>
            </a:r>
          </a:p>
          <a:p>
            <a:r>
              <a:rPr lang="en-US" sz="1200" b="0" i="0" u="none" strike="noStrike" kern="1200" baseline="0" dirty="0" smtClean="0">
                <a:solidFill>
                  <a:schemeClr val="tx1"/>
                </a:solidFill>
                <a:latin typeface="+mn-lt"/>
                <a:ea typeface="+mn-ea"/>
                <a:cs typeface="+mn-cs"/>
              </a:rPr>
              <a:t>{1, 2, 2} is not in the core because agents 1 and 2 are getting a total of 3 while if they formed the coalition (12) they would get a utility of 4.</a:t>
            </a:r>
          </a:p>
          <a:p>
            <a:r>
              <a:rPr lang="en-US" sz="1200" b="0" i="0" u="none" strike="noStrike" kern="1200" baseline="0" dirty="0" smtClean="0">
                <a:solidFill>
                  <a:schemeClr val="tx1"/>
                </a:solidFill>
                <a:latin typeface="+mn-lt"/>
                <a:ea typeface="+mn-ea"/>
                <a:cs typeface="+mn-cs"/>
              </a:rPr>
              <a:t>We like the core because we know that any solution that is in the core cannot be improved by having any of the 2</a:t>
            </a:r>
            <a:r>
              <a:rPr lang="en-US" sz="1200" b="0" i="0" u="none" strike="noStrike" kern="1200" baseline="30000" dirty="0" smtClean="0">
                <a:solidFill>
                  <a:schemeClr val="tx1"/>
                </a:solidFill>
                <a:latin typeface="+mn-lt"/>
                <a:ea typeface="+mn-ea"/>
                <a:cs typeface="+mn-cs"/>
              </a:rPr>
              <a:t>A</a:t>
            </a:r>
            <a:r>
              <a:rPr lang="en-US" sz="1200" b="0" i="0" u="none" strike="noStrike" kern="1200" baseline="0" dirty="0" smtClean="0">
                <a:solidFill>
                  <a:schemeClr val="tx1"/>
                </a:solidFill>
                <a:latin typeface="+mn-lt"/>
                <a:ea typeface="+mn-ea"/>
                <a:cs typeface="+mn-cs"/>
              </a:rPr>
              <a:t> subsets of agents form a coalition of higher value than they are getting now. It is a very stable solution. Unfortunately, there are many games with empty cores.</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8</a:t>
            </a:fld>
            <a:endParaRPr lang="en-US"/>
          </a:p>
        </p:txBody>
      </p:sp>
    </p:spTree>
    <p:extLst>
      <p:ext uri="{BB962C8B-B14F-4D97-AF65-F5344CB8AC3E}">
        <p14:creationId xmlns:p14="http://schemas.microsoft.com/office/powerpoint/2010/main" val="773554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Try to find an outcome in the core for this example. You will see that every outcome is blocked by some other outcome.</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9</a:t>
            </a:fld>
            <a:endParaRPr lang="en-US"/>
          </a:p>
        </p:txBody>
      </p:sp>
    </p:spTree>
    <p:extLst>
      <p:ext uri="{BB962C8B-B14F-4D97-AF65-F5344CB8AC3E}">
        <p14:creationId xmlns:p14="http://schemas.microsoft.com/office/powerpoint/2010/main" val="773554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core is not and there are often a lot of outcomes in the core. For example, in figure any outcome u = {x, y, z} where </a:t>
            </a:r>
            <a:r>
              <a:rPr lang="en-US" sz="1200" b="0" i="0" u="none" strike="noStrike" kern="1200" baseline="0" dirty="0" err="1" smtClean="0">
                <a:solidFill>
                  <a:schemeClr val="tx1"/>
                </a:solidFill>
                <a:latin typeface="+mn-lt"/>
                <a:ea typeface="+mn-ea"/>
                <a:cs typeface="+mn-cs"/>
              </a:rPr>
              <a:t>x+y+z</a:t>
            </a:r>
            <a:r>
              <a:rPr lang="en-US" sz="1200" b="0" i="0" u="none" strike="noStrike" kern="1200" baseline="0" dirty="0" smtClean="0">
                <a:solidFill>
                  <a:schemeClr val="tx1"/>
                </a:solidFill>
                <a:latin typeface="+mn-lt"/>
                <a:ea typeface="+mn-ea"/>
                <a:cs typeface="+mn-cs"/>
              </a:rPr>
              <a:t> &lt;= 6 is in the core because v((123)) = 6. That is, if the agents decide to form the grand coalition then they must still decide how to divide the 6 units of utility.</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10</a:t>
            </a:fld>
            <a:endParaRPr lang="en-US"/>
          </a:p>
        </p:txBody>
      </p:sp>
    </p:spTree>
    <p:extLst>
      <p:ext uri="{BB962C8B-B14F-4D97-AF65-F5344CB8AC3E}">
        <p14:creationId xmlns:p14="http://schemas.microsoft.com/office/powerpoint/2010/main" val="773554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 In our example the payments of 4 and 2 add up to 6 which is the same value we get in the grand coalition (12). </a:t>
            </a:r>
          </a:p>
          <a:p>
            <a:r>
              <a:rPr lang="en-US" sz="1200" b="0" i="0" u="none" strike="noStrike" kern="1200" baseline="0" dirty="0" smtClean="0">
                <a:solidFill>
                  <a:schemeClr val="tx1"/>
                </a:solidFill>
                <a:latin typeface="+mn-lt"/>
                <a:ea typeface="+mn-ea"/>
                <a:cs typeface="+mn-cs"/>
              </a:rPr>
              <a:t>2. A feature of the Shapley value is that it always exists and is unique. Thus, we do not have to worry about coordination mechanism to choose among different payments. </a:t>
            </a:r>
          </a:p>
          <a:p>
            <a:r>
              <a:rPr lang="en-US" sz="1200" b="0" i="0" u="none" strike="noStrike" kern="1200" baseline="0" dirty="0" smtClean="0">
                <a:solidFill>
                  <a:schemeClr val="tx1"/>
                </a:solidFill>
                <a:latin typeface="+mn-lt"/>
                <a:ea typeface="+mn-ea"/>
                <a:cs typeface="+mn-cs"/>
              </a:rPr>
              <a:t>3. The Shapley value might not be in the core, even for cases where the core exists. This is a potential problem as it means that the resulting payments might not be stable and some agents might choose to leave the coalition in order to receive a higher payment on a different coalition.</a:t>
            </a:r>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12</a:t>
            </a:fld>
            <a:endParaRPr lang="en-US"/>
          </a:p>
        </p:txBody>
      </p:sp>
    </p:spTree>
    <p:extLst>
      <p:ext uri="{BB962C8B-B14F-4D97-AF65-F5344CB8AC3E}">
        <p14:creationId xmlns:p14="http://schemas.microsoft.com/office/powerpoint/2010/main" val="773554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56BB0A-5F38-4C58-8C47-F4B88EA42362}" type="datetimeFigureOut">
              <a:rPr lang="en-US"/>
              <a:pPr>
                <a:defRPr/>
              </a:pPr>
              <a:t>10/4/2012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8472D7-2590-4631-802B-35B4F07FF3F4}" type="slidenum">
              <a:rPr lang="en-US"/>
              <a:pPr>
                <a:defRPr/>
              </a:pPr>
              <a:t>‹#›</a:t>
            </a:fld>
            <a:endParaRPr lang="en-US"/>
          </a:p>
        </p:txBody>
      </p:sp>
    </p:spTree>
    <p:extLst>
      <p:ext uri="{BB962C8B-B14F-4D97-AF65-F5344CB8AC3E}">
        <p14:creationId xmlns:p14="http://schemas.microsoft.com/office/powerpoint/2010/main" val="315250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FDD4EA-50DB-4F59-84CE-517BBE6CDEF3}" type="datetimeFigureOut">
              <a:rPr lang="en-US"/>
              <a:pPr>
                <a:defRPr/>
              </a:pPr>
              <a:t>10/4/2012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30D1D9-5D51-4ABC-9179-D9920BAF2076}" type="slidenum">
              <a:rPr lang="en-US"/>
              <a:pPr>
                <a:defRPr/>
              </a:pPr>
              <a:t>‹#›</a:t>
            </a:fld>
            <a:endParaRPr lang="en-US"/>
          </a:p>
        </p:txBody>
      </p:sp>
    </p:spTree>
    <p:extLst>
      <p:ext uri="{BB962C8B-B14F-4D97-AF65-F5344CB8AC3E}">
        <p14:creationId xmlns:p14="http://schemas.microsoft.com/office/powerpoint/2010/main" val="130131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9ADD08-11D4-423D-AEA3-29026F54B370}" type="datetimeFigureOut">
              <a:rPr lang="en-US"/>
              <a:pPr>
                <a:defRPr/>
              </a:pPr>
              <a:t>10/4/2012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D8C419-AFB9-4FC2-AC7C-93234E4A007B}" type="slidenum">
              <a:rPr lang="en-US"/>
              <a:pPr>
                <a:defRPr/>
              </a:pPr>
              <a:t>‹#›</a:t>
            </a:fld>
            <a:endParaRPr lang="en-US"/>
          </a:p>
        </p:txBody>
      </p:sp>
    </p:spTree>
    <p:extLst>
      <p:ext uri="{BB962C8B-B14F-4D97-AF65-F5344CB8AC3E}">
        <p14:creationId xmlns:p14="http://schemas.microsoft.com/office/powerpoint/2010/main" val="349751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8D6667-A1EA-420F-B04F-0CEC3119E1D5}" type="datetimeFigureOut">
              <a:rPr lang="en-US"/>
              <a:pPr>
                <a:defRPr/>
              </a:pPr>
              <a:t>10/4/2012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0EC5D2-BC64-428A-9536-5057AED39113}" type="slidenum">
              <a:rPr lang="en-US"/>
              <a:pPr>
                <a:defRPr/>
              </a:pPr>
              <a:t>‹#›</a:t>
            </a:fld>
            <a:endParaRPr lang="en-US"/>
          </a:p>
        </p:txBody>
      </p:sp>
    </p:spTree>
    <p:extLst>
      <p:ext uri="{BB962C8B-B14F-4D97-AF65-F5344CB8AC3E}">
        <p14:creationId xmlns:p14="http://schemas.microsoft.com/office/powerpoint/2010/main" val="530691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1AAFC71-E083-44CB-A44E-2017AB021875}" type="datetimeFigureOut">
              <a:rPr lang="en-US"/>
              <a:pPr>
                <a:defRPr/>
              </a:pPr>
              <a:t>10/4/2012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12E4A8-506E-4751-88FD-96B39D7F1F97}" type="slidenum">
              <a:rPr lang="en-US"/>
              <a:pPr>
                <a:defRPr/>
              </a:pPr>
              <a:t>‹#›</a:t>
            </a:fld>
            <a:endParaRPr lang="en-US"/>
          </a:p>
        </p:txBody>
      </p:sp>
    </p:spTree>
    <p:extLst>
      <p:ext uri="{BB962C8B-B14F-4D97-AF65-F5344CB8AC3E}">
        <p14:creationId xmlns:p14="http://schemas.microsoft.com/office/powerpoint/2010/main" val="8683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84456E-B10C-4F3A-898A-E60CB8301C48}" type="datetimeFigureOut">
              <a:rPr lang="en-US"/>
              <a:pPr>
                <a:defRPr/>
              </a:pPr>
              <a:t>10/4/2012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A142A5-1E68-423B-A0C0-445E2D48C853}" type="slidenum">
              <a:rPr lang="en-US"/>
              <a:pPr>
                <a:defRPr/>
              </a:pPr>
              <a:t>‹#›</a:t>
            </a:fld>
            <a:endParaRPr lang="en-US"/>
          </a:p>
        </p:txBody>
      </p:sp>
    </p:spTree>
    <p:extLst>
      <p:ext uri="{BB962C8B-B14F-4D97-AF65-F5344CB8AC3E}">
        <p14:creationId xmlns:p14="http://schemas.microsoft.com/office/powerpoint/2010/main" val="1796640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7C07557-7FD9-4173-B460-F5A9DCB77BBC}" type="datetimeFigureOut">
              <a:rPr lang="en-US"/>
              <a:pPr>
                <a:defRPr/>
              </a:pPr>
              <a:t>10/4/2012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050E462-94E1-42A1-A9E5-F28ABB33F291}" type="slidenum">
              <a:rPr lang="en-US"/>
              <a:pPr>
                <a:defRPr/>
              </a:pPr>
              <a:t>‹#›</a:t>
            </a:fld>
            <a:endParaRPr lang="en-US"/>
          </a:p>
        </p:txBody>
      </p:sp>
    </p:spTree>
    <p:extLst>
      <p:ext uri="{BB962C8B-B14F-4D97-AF65-F5344CB8AC3E}">
        <p14:creationId xmlns:p14="http://schemas.microsoft.com/office/powerpoint/2010/main" val="83870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FDF9388-B00C-4460-A721-7F5B28D8169B}" type="datetimeFigureOut">
              <a:rPr lang="en-US"/>
              <a:pPr>
                <a:defRPr/>
              </a:pPr>
              <a:t>10/4/2012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DBDEC79-C4B7-4B36-B4FA-32D709E81DD8}" type="slidenum">
              <a:rPr lang="en-US"/>
              <a:pPr>
                <a:defRPr/>
              </a:pPr>
              <a:t>‹#›</a:t>
            </a:fld>
            <a:endParaRPr lang="en-US"/>
          </a:p>
        </p:txBody>
      </p:sp>
    </p:spTree>
    <p:extLst>
      <p:ext uri="{BB962C8B-B14F-4D97-AF65-F5344CB8AC3E}">
        <p14:creationId xmlns:p14="http://schemas.microsoft.com/office/powerpoint/2010/main" val="239322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560CDA-176C-4005-AF3D-419BF39AFF0A}" type="datetimeFigureOut">
              <a:rPr lang="en-US"/>
              <a:pPr>
                <a:defRPr/>
              </a:pPr>
              <a:t>10/4/2012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05F558-F024-4EE1-B124-F43FF90F0344}" type="slidenum">
              <a:rPr lang="en-US"/>
              <a:pPr>
                <a:defRPr/>
              </a:pPr>
              <a:t>‹#›</a:t>
            </a:fld>
            <a:endParaRPr lang="en-US"/>
          </a:p>
        </p:txBody>
      </p:sp>
    </p:spTree>
    <p:extLst>
      <p:ext uri="{BB962C8B-B14F-4D97-AF65-F5344CB8AC3E}">
        <p14:creationId xmlns:p14="http://schemas.microsoft.com/office/powerpoint/2010/main" val="240521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AB479A-B8A2-47CD-99A1-AB0FC9A150CD}" type="datetimeFigureOut">
              <a:rPr lang="en-US"/>
              <a:pPr>
                <a:defRPr/>
              </a:pPr>
              <a:t>10/4/2012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3DD23D-BF0D-4476-A5E3-A711B2853D01}" type="slidenum">
              <a:rPr lang="en-US"/>
              <a:pPr>
                <a:defRPr/>
              </a:pPr>
              <a:t>‹#›</a:t>
            </a:fld>
            <a:endParaRPr lang="en-US"/>
          </a:p>
        </p:txBody>
      </p:sp>
    </p:spTree>
    <p:extLst>
      <p:ext uri="{BB962C8B-B14F-4D97-AF65-F5344CB8AC3E}">
        <p14:creationId xmlns:p14="http://schemas.microsoft.com/office/powerpoint/2010/main" val="113395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48825D-CD98-4CA3-8BD9-78BBFDA395E9}" type="datetimeFigureOut">
              <a:rPr lang="en-US"/>
              <a:pPr>
                <a:defRPr/>
              </a:pPr>
              <a:t>10/4/2012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9561C6-6409-4E88-A272-3274B374D5AE}" type="slidenum">
              <a:rPr lang="en-US"/>
              <a:pPr>
                <a:defRPr/>
              </a:pPr>
              <a:t>‹#›</a:t>
            </a:fld>
            <a:endParaRPr lang="en-US"/>
          </a:p>
        </p:txBody>
      </p:sp>
    </p:spTree>
    <p:extLst>
      <p:ext uri="{BB962C8B-B14F-4D97-AF65-F5344CB8AC3E}">
        <p14:creationId xmlns:p14="http://schemas.microsoft.com/office/powerpoint/2010/main" val="3356500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E8665A7-16FE-4C2A-A403-3C5DF835189A}" type="datetimeFigureOut">
              <a:rPr lang="en-US"/>
              <a:pPr>
                <a:defRPr/>
              </a:pPr>
              <a:t>10/4/2012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E644E8-E02F-4908-911F-EF8B73A856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7.wmf"/><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2.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3.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8.wmf"/><Relationship Id="rId4" Type="http://schemas.openxmlformats.org/officeDocument/2006/relationships/oleObject" Target="../embeddings/oleObject8.bin"/><Relationship Id="rId9" Type="http://schemas.openxmlformats.org/officeDocument/2006/relationships/image" Target="../media/image10.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7.wmf"/><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image" Target="../media/image7.wmf"/><Relationship Id="rId4"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6.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12.wmf"/><Relationship Id="rId4" Type="http://schemas.openxmlformats.org/officeDocument/2006/relationships/oleObject" Target="../embeddings/oleObject16.bin"/><Relationship Id="rId9" Type="http://schemas.openxmlformats.org/officeDocument/2006/relationships/image" Target="../media/image1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5800" y="762000"/>
            <a:ext cx="8001000" cy="2971800"/>
          </a:xfrm>
        </p:spPr>
        <p:txBody>
          <a:bodyPr/>
          <a:lstStyle/>
          <a:p>
            <a:pPr eaLnBrk="1" hangingPunct="1">
              <a:defRPr/>
            </a:pPr>
            <a:r>
              <a:rPr lang="en-US" sz="3600" dirty="0" smtClean="0">
                <a:latin typeface="+mn-lt"/>
              </a:rPr>
              <a:t>Coalition </a:t>
            </a:r>
            <a:r>
              <a:rPr lang="en-US" sz="3600" dirty="0" smtClean="0">
                <a:latin typeface="+mn-lt"/>
              </a:rPr>
              <a:t>Games:</a:t>
            </a:r>
            <a:r>
              <a:rPr lang="en-US" sz="3600" dirty="0">
                <a:latin typeface="+mn-lt"/>
              </a:rPr>
              <a:t/>
            </a:r>
            <a:br>
              <a:rPr lang="en-US" sz="3600" dirty="0">
                <a:latin typeface="+mn-lt"/>
              </a:rPr>
            </a:br>
            <a:r>
              <a:rPr lang="en-US" sz="3600" dirty="0">
                <a:latin typeface="+mn-lt"/>
              </a:rPr>
              <a:t>A Lesson in </a:t>
            </a:r>
            <a:r>
              <a:rPr lang="en-US" sz="3600" dirty="0" err="1">
                <a:latin typeface="+mn-lt"/>
              </a:rPr>
              <a:t>Multiagent</a:t>
            </a:r>
            <a:r>
              <a:rPr lang="en-US" sz="3600" dirty="0">
                <a:latin typeface="+mn-lt"/>
              </a:rPr>
              <a:t> System</a:t>
            </a:r>
            <a:br>
              <a:rPr lang="en-US" sz="3600" dirty="0">
                <a:latin typeface="+mn-lt"/>
              </a:rPr>
            </a:br>
            <a:r>
              <a:rPr lang="en-US" sz="3600" dirty="0">
                <a:latin typeface="+mn-lt"/>
              </a:rPr>
              <a:t>Based on Jose Vidal’s book</a:t>
            </a:r>
            <a:br>
              <a:rPr lang="en-US" sz="3600" dirty="0">
                <a:latin typeface="+mn-lt"/>
              </a:rPr>
            </a:br>
            <a:r>
              <a:rPr lang="en-US" sz="3600" dirty="0">
                <a:latin typeface="+mn-lt"/>
              </a:rPr>
              <a:t>Fundamentals of </a:t>
            </a:r>
            <a:r>
              <a:rPr lang="en-US" sz="3600" dirty="0" err="1">
                <a:latin typeface="+mn-lt"/>
              </a:rPr>
              <a:t>Multiagent</a:t>
            </a:r>
            <a:r>
              <a:rPr lang="en-US" sz="3600" dirty="0">
                <a:latin typeface="+mn-lt"/>
              </a:rPr>
              <a:t> Systems</a:t>
            </a:r>
            <a:endParaRPr lang="en-US" sz="3600" dirty="0" smtClean="0">
              <a:latin typeface="+mn-lt"/>
            </a:endParaRPr>
          </a:p>
        </p:txBody>
      </p:sp>
      <p:sp>
        <p:nvSpPr>
          <p:cNvPr id="3" name="Subtitle 2"/>
          <p:cNvSpPr>
            <a:spLocks noGrp="1"/>
          </p:cNvSpPr>
          <p:nvPr>
            <p:ph type="subTitle" idx="1"/>
          </p:nvPr>
        </p:nvSpPr>
        <p:spPr>
          <a:xfrm>
            <a:off x="3657600" y="3873602"/>
            <a:ext cx="5092441" cy="1648286"/>
          </a:xfrm>
        </p:spPr>
        <p:txBody>
          <a:bodyPr rtlCol="0">
            <a:normAutofit/>
          </a:bodyPr>
          <a:lstStyle/>
          <a:p>
            <a:pPr eaLnBrk="1" hangingPunct="1">
              <a:defRPr/>
            </a:pPr>
            <a:r>
              <a:rPr lang="en-US" dirty="0" smtClean="0">
                <a:solidFill>
                  <a:schemeClr val="tx1"/>
                </a:solidFill>
              </a:rPr>
              <a:t>Henry Hexmoor</a:t>
            </a:r>
          </a:p>
          <a:p>
            <a:pPr eaLnBrk="1" hangingPunct="1">
              <a:defRPr/>
            </a:pPr>
            <a:r>
              <a:rPr lang="en-US" dirty="0" smtClean="0">
                <a:solidFill>
                  <a:schemeClr val="tx1"/>
                </a:solidFill>
              </a:rPr>
              <a:t>SIUC</a:t>
            </a:r>
          </a:p>
          <a:p>
            <a:pPr eaLnBrk="1" fontAlgn="auto" hangingPunct="1">
              <a:spcAft>
                <a:spcPts val="0"/>
              </a:spcAft>
              <a:buFont typeface="Arial" pitchFamily="34" charset="0"/>
              <a:buNone/>
              <a:defRPr/>
            </a:pPr>
            <a:endParaRPr lang="en-US" dirty="0" smtClean="0"/>
          </a:p>
        </p:txBody>
      </p:sp>
      <p:grpSp>
        <p:nvGrpSpPr>
          <p:cNvPr id="45" name="Group 3"/>
          <p:cNvGrpSpPr>
            <a:grpSpLocks/>
          </p:cNvGrpSpPr>
          <p:nvPr/>
        </p:nvGrpSpPr>
        <p:grpSpPr bwMode="auto">
          <a:xfrm>
            <a:off x="309822" y="4433426"/>
            <a:ext cx="2282825" cy="2070100"/>
            <a:chOff x="337" y="1680"/>
            <a:chExt cx="1438" cy="1304"/>
          </a:xfrm>
        </p:grpSpPr>
        <p:sp>
          <p:nvSpPr>
            <p:cNvPr id="46" name="Oval 4"/>
            <p:cNvSpPr>
              <a:spLocks noChangeArrowheads="1"/>
            </p:cNvSpPr>
            <p:nvPr/>
          </p:nvSpPr>
          <p:spPr bwMode="auto">
            <a:xfrm>
              <a:off x="743" y="2366"/>
              <a:ext cx="98" cy="96"/>
            </a:xfrm>
            <a:prstGeom prst="ellipse">
              <a:avLst/>
            </a:pr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n-US"/>
            </a:p>
          </p:txBody>
        </p:sp>
        <p:sp>
          <p:nvSpPr>
            <p:cNvPr id="47" name="Text Box 5"/>
            <p:cNvSpPr txBox="1">
              <a:spLocks noChangeArrowheads="1"/>
            </p:cNvSpPr>
            <p:nvPr/>
          </p:nvSpPr>
          <p:spPr bwMode="auto">
            <a:xfrm>
              <a:off x="577" y="2169"/>
              <a:ext cx="20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
                  <a:srgbClr val="000000"/>
                </a:buClr>
                <a:buSzPct val="100000"/>
                <a:buFont typeface="Times New Roman" pitchFamily="18" charset="0"/>
                <a:buNone/>
              </a:pPr>
              <a:r>
                <a:rPr lang="en-US" sz="2400">
                  <a:solidFill>
                    <a:srgbClr val="3333CC"/>
                  </a:solidFill>
                  <a:latin typeface="Times New Roman" pitchFamily="18" charset="0"/>
                  <a:ea typeface="ＭＳ Ｐゴシック" pitchFamily="34" charset="-128"/>
                </a:rPr>
                <a:t>2</a:t>
              </a:r>
            </a:p>
          </p:txBody>
        </p:sp>
        <p:sp>
          <p:nvSpPr>
            <p:cNvPr id="48" name="Oval 6"/>
            <p:cNvSpPr>
              <a:spLocks noChangeArrowheads="1"/>
            </p:cNvSpPr>
            <p:nvPr/>
          </p:nvSpPr>
          <p:spPr bwMode="auto">
            <a:xfrm>
              <a:off x="1223" y="2735"/>
              <a:ext cx="98" cy="96"/>
            </a:xfrm>
            <a:prstGeom prst="ellipse">
              <a:avLst/>
            </a:pr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n-US"/>
            </a:p>
          </p:txBody>
        </p:sp>
        <p:sp>
          <p:nvSpPr>
            <p:cNvPr id="49" name="Text Box 7"/>
            <p:cNvSpPr txBox="1">
              <a:spLocks noChangeArrowheads="1"/>
            </p:cNvSpPr>
            <p:nvPr/>
          </p:nvSpPr>
          <p:spPr bwMode="auto">
            <a:xfrm>
              <a:off x="1057" y="2538"/>
              <a:ext cx="20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
                  <a:srgbClr val="000000"/>
                </a:buClr>
                <a:buSzPct val="100000"/>
                <a:buFont typeface="Times New Roman" pitchFamily="18" charset="0"/>
                <a:buNone/>
              </a:pPr>
              <a:r>
                <a:rPr lang="en-US" sz="2400">
                  <a:solidFill>
                    <a:srgbClr val="3333CC"/>
                  </a:solidFill>
                  <a:latin typeface="Times New Roman" pitchFamily="18" charset="0"/>
                  <a:ea typeface="ＭＳ Ｐゴシック" pitchFamily="34" charset="-128"/>
                </a:rPr>
                <a:t>5</a:t>
              </a:r>
            </a:p>
          </p:txBody>
        </p:sp>
        <p:sp>
          <p:nvSpPr>
            <p:cNvPr id="50" name="Oval 8"/>
            <p:cNvSpPr>
              <a:spLocks noChangeArrowheads="1"/>
            </p:cNvSpPr>
            <p:nvPr/>
          </p:nvSpPr>
          <p:spPr bwMode="auto">
            <a:xfrm>
              <a:off x="1485" y="2213"/>
              <a:ext cx="98" cy="96"/>
            </a:xfrm>
            <a:prstGeom prst="ellipse">
              <a:avLst/>
            </a:pr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n-US"/>
            </a:p>
          </p:txBody>
        </p:sp>
        <p:sp>
          <p:nvSpPr>
            <p:cNvPr id="51" name="Text Box 9"/>
            <p:cNvSpPr txBox="1">
              <a:spLocks noChangeArrowheads="1"/>
            </p:cNvSpPr>
            <p:nvPr/>
          </p:nvSpPr>
          <p:spPr bwMode="auto">
            <a:xfrm>
              <a:off x="1319" y="2016"/>
              <a:ext cx="20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
                  <a:srgbClr val="000000"/>
                </a:buClr>
                <a:buSzPct val="100000"/>
                <a:buFont typeface="Times New Roman" pitchFamily="18" charset="0"/>
                <a:buNone/>
              </a:pPr>
              <a:r>
                <a:rPr lang="en-US" sz="2400">
                  <a:solidFill>
                    <a:srgbClr val="3333CC"/>
                  </a:solidFill>
                  <a:latin typeface="Times New Roman" pitchFamily="18" charset="0"/>
                  <a:ea typeface="ＭＳ Ｐゴシック" pitchFamily="34" charset="-128"/>
                </a:rPr>
                <a:t>3</a:t>
              </a:r>
            </a:p>
          </p:txBody>
        </p:sp>
        <p:sp>
          <p:nvSpPr>
            <p:cNvPr id="52" name="Oval 10"/>
            <p:cNvSpPr>
              <a:spLocks noChangeArrowheads="1"/>
            </p:cNvSpPr>
            <p:nvPr/>
          </p:nvSpPr>
          <p:spPr bwMode="auto">
            <a:xfrm>
              <a:off x="1677" y="2693"/>
              <a:ext cx="98" cy="96"/>
            </a:xfrm>
            <a:prstGeom prst="ellipse">
              <a:avLst/>
            </a:pr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n-US"/>
            </a:p>
          </p:txBody>
        </p:sp>
        <p:sp>
          <p:nvSpPr>
            <p:cNvPr id="53" name="Text Box 11"/>
            <p:cNvSpPr txBox="1">
              <a:spLocks noChangeArrowheads="1"/>
            </p:cNvSpPr>
            <p:nvPr/>
          </p:nvSpPr>
          <p:spPr bwMode="auto">
            <a:xfrm>
              <a:off x="1511" y="2496"/>
              <a:ext cx="20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
                  <a:srgbClr val="000000"/>
                </a:buClr>
                <a:buSzPct val="100000"/>
                <a:buFont typeface="Times New Roman" pitchFamily="18" charset="0"/>
                <a:buNone/>
              </a:pPr>
              <a:r>
                <a:rPr lang="en-US" sz="2400">
                  <a:solidFill>
                    <a:srgbClr val="3333CC"/>
                  </a:solidFill>
                  <a:latin typeface="Times New Roman" pitchFamily="18" charset="0"/>
                  <a:ea typeface="ＭＳ Ｐゴシック" pitchFamily="34" charset="-128"/>
                </a:rPr>
                <a:t>4</a:t>
              </a:r>
            </a:p>
          </p:txBody>
        </p:sp>
        <p:sp>
          <p:nvSpPr>
            <p:cNvPr id="54" name="Oval 12"/>
            <p:cNvSpPr>
              <a:spLocks noChangeArrowheads="1"/>
            </p:cNvSpPr>
            <p:nvPr/>
          </p:nvSpPr>
          <p:spPr bwMode="auto">
            <a:xfrm>
              <a:off x="1053" y="1877"/>
              <a:ext cx="98" cy="96"/>
            </a:xfrm>
            <a:prstGeom prst="ellipse">
              <a:avLst/>
            </a:pr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n-US"/>
            </a:p>
          </p:txBody>
        </p:sp>
        <p:sp>
          <p:nvSpPr>
            <p:cNvPr id="55" name="Text Box 13"/>
            <p:cNvSpPr txBox="1">
              <a:spLocks noChangeArrowheads="1"/>
            </p:cNvSpPr>
            <p:nvPr/>
          </p:nvSpPr>
          <p:spPr bwMode="auto">
            <a:xfrm>
              <a:off x="887" y="1680"/>
              <a:ext cx="20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
                  <a:srgbClr val="000000"/>
                </a:buClr>
                <a:buSzPct val="100000"/>
                <a:buFont typeface="Times New Roman" pitchFamily="18" charset="0"/>
                <a:buNone/>
              </a:pPr>
              <a:r>
                <a:rPr lang="en-US" sz="2400">
                  <a:solidFill>
                    <a:srgbClr val="3333CC"/>
                  </a:solidFill>
                  <a:latin typeface="Times New Roman" pitchFamily="18" charset="0"/>
                  <a:ea typeface="ＭＳ Ｐゴシック" pitchFamily="34" charset="-128"/>
                </a:rPr>
                <a:t>1</a:t>
              </a:r>
            </a:p>
          </p:txBody>
        </p:sp>
        <p:sp>
          <p:nvSpPr>
            <p:cNvPr id="56" name="Oval 14"/>
            <p:cNvSpPr>
              <a:spLocks noChangeArrowheads="1"/>
            </p:cNvSpPr>
            <p:nvPr/>
          </p:nvSpPr>
          <p:spPr bwMode="auto">
            <a:xfrm>
              <a:off x="503" y="2888"/>
              <a:ext cx="98" cy="96"/>
            </a:xfrm>
            <a:prstGeom prst="ellipse">
              <a:avLst/>
            </a:pr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en-US"/>
            </a:p>
          </p:txBody>
        </p:sp>
        <p:sp>
          <p:nvSpPr>
            <p:cNvPr id="57" name="Text Box 15"/>
            <p:cNvSpPr txBox="1">
              <a:spLocks noChangeArrowheads="1"/>
            </p:cNvSpPr>
            <p:nvPr/>
          </p:nvSpPr>
          <p:spPr bwMode="auto">
            <a:xfrm>
              <a:off x="337" y="2691"/>
              <a:ext cx="20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
                  <a:srgbClr val="000000"/>
                </a:buClr>
                <a:buSzPct val="100000"/>
                <a:buFont typeface="Times New Roman" pitchFamily="18" charset="0"/>
                <a:buNone/>
              </a:pPr>
              <a:r>
                <a:rPr lang="en-US" sz="2400">
                  <a:solidFill>
                    <a:srgbClr val="3333CC"/>
                  </a:solidFill>
                  <a:latin typeface="Times New Roman" pitchFamily="18" charset="0"/>
                  <a:ea typeface="ＭＳ Ｐゴシック" pitchFamily="34" charset="-128"/>
                </a:rPr>
                <a:t>6</a:t>
              </a:r>
            </a:p>
          </p:txBody>
        </p:sp>
      </p:grpSp>
      <p:grpSp>
        <p:nvGrpSpPr>
          <p:cNvPr id="58" name="Group 19"/>
          <p:cNvGrpSpPr>
            <a:grpSpLocks/>
          </p:cNvGrpSpPr>
          <p:nvPr/>
        </p:nvGrpSpPr>
        <p:grpSpPr bwMode="auto">
          <a:xfrm>
            <a:off x="982922" y="3990514"/>
            <a:ext cx="1050925" cy="1249362"/>
            <a:chOff x="761" y="1401"/>
            <a:chExt cx="662" cy="787"/>
          </a:xfrm>
        </p:grpSpPr>
        <p:sp>
          <p:nvSpPr>
            <p:cNvPr id="59" name="Oval 20"/>
            <p:cNvSpPr>
              <a:spLocks noChangeArrowheads="1"/>
            </p:cNvSpPr>
            <p:nvPr/>
          </p:nvSpPr>
          <p:spPr bwMode="auto">
            <a:xfrm rot="1560000">
              <a:off x="853" y="1583"/>
              <a:ext cx="479" cy="527"/>
            </a:xfrm>
            <a:prstGeom prst="ellipse">
              <a:avLst/>
            </a:prstGeom>
            <a:noFill/>
            <a:ln w="2844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buClr>
                  <a:srgbClr val="000000"/>
                </a:buClr>
                <a:buSzPct val="100000"/>
                <a:buFont typeface="Times New Roman" pitchFamily="18" charset="0"/>
                <a:buNone/>
              </a:pPr>
              <a:endParaRPr lang="en-US"/>
            </a:p>
          </p:txBody>
        </p:sp>
        <p:sp>
          <p:nvSpPr>
            <p:cNvPr id="60" name="Text Box 21"/>
            <p:cNvSpPr txBox="1">
              <a:spLocks noChangeArrowheads="1"/>
            </p:cNvSpPr>
            <p:nvPr/>
          </p:nvSpPr>
          <p:spPr bwMode="auto">
            <a:xfrm>
              <a:off x="816" y="1401"/>
              <a:ext cx="38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spcBef>
                  <a:spcPts val="1125"/>
                </a:spcBef>
                <a:buClr>
                  <a:srgbClr val="000000"/>
                </a:buClr>
                <a:buSzPct val="100000"/>
                <a:buFont typeface="Times New Roman" pitchFamily="18" charset="0"/>
                <a:buNone/>
              </a:pPr>
              <a:r>
                <a:rPr lang="en-US">
                  <a:solidFill>
                    <a:srgbClr val="000000"/>
                  </a:solidFill>
                  <a:latin typeface="Tahoma" pitchFamily="34" charset="0"/>
                </a:rPr>
                <a:t>A</a:t>
              </a:r>
            </a:p>
          </p:txBody>
        </p:sp>
      </p:grpSp>
      <p:grpSp>
        <p:nvGrpSpPr>
          <p:cNvPr id="61" name="Group 22"/>
          <p:cNvGrpSpPr>
            <a:grpSpLocks/>
          </p:cNvGrpSpPr>
          <p:nvPr/>
        </p:nvGrpSpPr>
        <p:grpSpPr bwMode="auto">
          <a:xfrm>
            <a:off x="133609" y="5081126"/>
            <a:ext cx="1385888" cy="1666875"/>
            <a:chOff x="226" y="2088"/>
            <a:chExt cx="873" cy="1050"/>
          </a:xfrm>
        </p:grpSpPr>
        <p:sp>
          <p:nvSpPr>
            <p:cNvPr id="62" name="Oval 23"/>
            <p:cNvSpPr>
              <a:spLocks noChangeArrowheads="1"/>
            </p:cNvSpPr>
            <p:nvPr/>
          </p:nvSpPr>
          <p:spPr bwMode="auto">
            <a:xfrm rot="1560000">
              <a:off x="399" y="2157"/>
              <a:ext cx="527" cy="911"/>
            </a:xfrm>
            <a:prstGeom prst="ellipse">
              <a:avLst/>
            </a:prstGeom>
            <a:noFill/>
            <a:ln w="2844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buClr>
                  <a:srgbClr val="000000"/>
                </a:buClr>
                <a:buSzPct val="100000"/>
                <a:buFont typeface="Times New Roman" pitchFamily="18" charset="0"/>
                <a:buNone/>
              </a:pPr>
              <a:endParaRPr lang="en-US"/>
            </a:p>
          </p:txBody>
        </p:sp>
        <p:sp>
          <p:nvSpPr>
            <p:cNvPr id="63" name="Text Box 24"/>
            <p:cNvSpPr txBox="1">
              <a:spLocks noChangeArrowheads="1"/>
            </p:cNvSpPr>
            <p:nvPr/>
          </p:nvSpPr>
          <p:spPr bwMode="auto">
            <a:xfrm>
              <a:off x="240" y="2265"/>
              <a:ext cx="38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spcBef>
                  <a:spcPts val="1125"/>
                </a:spcBef>
                <a:buClr>
                  <a:srgbClr val="000000"/>
                </a:buClr>
                <a:buSzPct val="100000"/>
                <a:buFont typeface="Times New Roman" pitchFamily="18" charset="0"/>
                <a:buNone/>
              </a:pPr>
              <a:r>
                <a:rPr lang="en-US">
                  <a:solidFill>
                    <a:srgbClr val="000000"/>
                  </a:solidFill>
                  <a:latin typeface="Tahoma" pitchFamily="34" charset="0"/>
                </a:rPr>
                <a:t>B</a:t>
              </a:r>
            </a:p>
          </p:txBody>
        </p:sp>
      </p:grpSp>
      <p:grpSp>
        <p:nvGrpSpPr>
          <p:cNvPr id="64" name="Group 25"/>
          <p:cNvGrpSpPr>
            <a:grpSpLocks/>
          </p:cNvGrpSpPr>
          <p:nvPr/>
        </p:nvGrpSpPr>
        <p:grpSpPr bwMode="auto">
          <a:xfrm>
            <a:off x="1140084" y="4787439"/>
            <a:ext cx="2147888" cy="1933575"/>
            <a:chOff x="860" y="1903"/>
            <a:chExt cx="1353" cy="1218"/>
          </a:xfrm>
        </p:grpSpPr>
        <p:sp>
          <p:nvSpPr>
            <p:cNvPr id="65" name="Oval 26"/>
            <p:cNvSpPr>
              <a:spLocks noChangeArrowheads="1"/>
            </p:cNvSpPr>
            <p:nvPr/>
          </p:nvSpPr>
          <p:spPr bwMode="auto">
            <a:xfrm rot="1560000">
              <a:off x="1014" y="2056"/>
              <a:ext cx="911" cy="911"/>
            </a:xfrm>
            <a:prstGeom prst="ellipse">
              <a:avLst/>
            </a:prstGeom>
            <a:noFill/>
            <a:ln w="2844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buClr>
                  <a:srgbClr val="000000"/>
                </a:buClr>
                <a:buSzPct val="100000"/>
                <a:buFont typeface="Times New Roman" pitchFamily="18" charset="0"/>
                <a:buNone/>
              </a:pPr>
              <a:endParaRPr lang="en-US"/>
            </a:p>
          </p:txBody>
        </p:sp>
        <p:sp>
          <p:nvSpPr>
            <p:cNvPr id="66" name="Text Box 27"/>
            <p:cNvSpPr txBox="1">
              <a:spLocks noChangeArrowheads="1"/>
            </p:cNvSpPr>
            <p:nvPr/>
          </p:nvSpPr>
          <p:spPr bwMode="auto">
            <a:xfrm>
              <a:off x="1830" y="2058"/>
              <a:ext cx="38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spcBef>
                  <a:spcPts val="1125"/>
                </a:spcBef>
                <a:buClr>
                  <a:srgbClr val="000000"/>
                </a:buClr>
                <a:buSzPct val="100000"/>
                <a:buFont typeface="Times New Roman" pitchFamily="18" charset="0"/>
                <a:buNone/>
              </a:pPr>
              <a:r>
                <a:rPr lang="en-US">
                  <a:solidFill>
                    <a:srgbClr val="000000"/>
                  </a:solidFill>
                  <a:latin typeface="Tahoma" pitchFamily="34" charset="0"/>
                </a:rPr>
                <a:t>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nodeType="withEffect">
                                  <p:stCondLst>
                                    <p:cond delay="0"/>
                                  </p:stCondLst>
                                  <p:childTnLst>
                                    <p:set>
                                      <p:cBhvr additive="repl">
                                        <p:cTn id="6" dur="1" fill="hold">
                                          <p:stCondLst>
                                            <p:cond delay="0"/>
                                          </p:stCondLst>
                                        </p:cTn>
                                        <p:tgtEl>
                                          <p:spTgt spid="45"/>
                                        </p:tgtEl>
                                        <p:attrNameLst>
                                          <p:attrName>style.visibility</p:attrName>
                                        </p:attrNameLst>
                                      </p:cBhvr>
                                      <p:to>
                                        <p:strVal val="visible"/>
                                      </p:to>
                                    </p:set>
                                    <p:animEffect transition="in" filter="fade">
                                      <p:cBhvr additive="repl">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additive="repl">
                                        <p:cTn id="11" dur="1" fill="hold">
                                          <p:stCondLst>
                                            <p:cond delay="0"/>
                                          </p:stCondLst>
                                        </p:cTn>
                                        <p:tgtEl>
                                          <p:spTgt spid="58"/>
                                        </p:tgtEl>
                                        <p:attrNameLst>
                                          <p:attrName>style.visibility</p:attrName>
                                        </p:attrNameLst>
                                      </p:cBhvr>
                                      <p:to>
                                        <p:strVal val="visible"/>
                                      </p:to>
                                    </p:set>
                                    <p:animEffect transition="in" filter="fade">
                                      <p:cBhvr additive="repl">
                                        <p:cTn id="12" dur="1000"/>
                                        <p:tgtEl>
                                          <p:spTgt spid="58"/>
                                        </p:tgtEl>
                                      </p:cBhvr>
                                    </p:animEffect>
                                  </p:childTnLst>
                                </p:cTn>
                              </p:par>
                              <p:par>
                                <p:cTn id="13" presetID="10" presetClass="entr" fill="hold" nodeType="withEffect">
                                  <p:stCondLst>
                                    <p:cond delay="0"/>
                                  </p:stCondLst>
                                  <p:childTnLst>
                                    <p:set>
                                      <p:cBhvr additive="repl">
                                        <p:cTn id="14" dur="1" fill="hold">
                                          <p:stCondLst>
                                            <p:cond delay="0"/>
                                          </p:stCondLst>
                                        </p:cTn>
                                        <p:tgtEl>
                                          <p:spTgt spid="61"/>
                                        </p:tgtEl>
                                        <p:attrNameLst>
                                          <p:attrName>style.visibility</p:attrName>
                                        </p:attrNameLst>
                                      </p:cBhvr>
                                      <p:to>
                                        <p:strVal val="visible"/>
                                      </p:to>
                                    </p:set>
                                    <p:animEffect transition="in" filter="fade">
                                      <p:cBhvr additive="repl">
                                        <p:cTn id="15" dur="1000"/>
                                        <p:tgtEl>
                                          <p:spTgt spid="61"/>
                                        </p:tgtEl>
                                      </p:cBhvr>
                                    </p:animEffect>
                                  </p:childTnLst>
                                </p:cTn>
                              </p:par>
                              <p:par>
                                <p:cTn id="16" presetID="10" presetClass="entr" fill="hold" nodeType="withEffect">
                                  <p:stCondLst>
                                    <p:cond delay="0"/>
                                  </p:stCondLst>
                                  <p:childTnLst>
                                    <p:set>
                                      <p:cBhvr additive="repl">
                                        <p:cTn id="17" dur="1" fill="hold">
                                          <p:stCondLst>
                                            <p:cond delay="0"/>
                                          </p:stCondLst>
                                        </p:cTn>
                                        <p:tgtEl>
                                          <p:spTgt spid="64"/>
                                        </p:tgtEl>
                                        <p:attrNameLst>
                                          <p:attrName>style.visibility</p:attrName>
                                        </p:attrNameLst>
                                      </p:cBhvr>
                                      <p:to>
                                        <p:strVal val="visible"/>
                                      </p:to>
                                    </p:set>
                                    <p:animEffect transition="in" filter="fade">
                                      <p:cBhvr additive="repl">
                                        <p:cTn id="18"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a:xfrm>
            <a:off x="533400" y="31668"/>
            <a:ext cx="8001000" cy="715962"/>
          </a:xfrm>
        </p:spPr>
        <p:txBody>
          <a:bodyPr/>
          <a:lstStyle/>
          <a:p>
            <a:pPr eaLnBrk="1" hangingPunct="1"/>
            <a:r>
              <a:rPr lang="en-US" dirty="0" smtClean="0">
                <a:latin typeface="+mn-lt"/>
              </a:rPr>
              <a:t>Core:  </a:t>
            </a:r>
            <a:r>
              <a:rPr lang="en-US" dirty="0">
                <a:latin typeface="+mn-lt"/>
              </a:rPr>
              <a:t>E</a:t>
            </a:r>
            <a:r>
              <a:rPr lang="en-US" dirty="0" smtClean="0">
                <a:latin typeface="+mn-lt"/>
              </a:rPr>
              <a:t>xample 3</a:t>
            </a:r>
            <a:endParaRPr lang="en-US" dirty="0" smtClean="0">
              <a:latin typeface="+mn-lt"/>
            </a:endParaRPr>
          </a:p>
        </p:txBody>
      </p:sp>
      <p:sp>
        <p:nvSpPr>
          <p:cNvPr id="3078" name="Content Placeholder 2"/>
          <p:cNvSpPr>
            <a:spLocks noGrp="1"/>
          </p:cNvSpPr>
          <p:nvPr>
            <p:ph idx="1"/>
          </p:nvPr>
        </p:nvSpPr>
        <p:spPr/>
        <p:txBody>
          <a:bodyPr/>
          <a:lstStyle/>
          <a:p>
            <a:pPr eaLnBrk="1" hangingPunct="1">
              <a:buFont typeface="Arial" charset="0"/>
              <a:buNone/>
            </a:pPr>
            <a:r>
              <a:rPr lang="en-US" dirty="0" smtClean="0"/>
              <a:t>        </a:t>
            </a: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830877166"/>
              </p:ext>
            </p:extLst>
          </p:nvPr>
        </p:nvGraphicFramePr>
        <p:xfrm>
          <a:off x="3276600" y="1371600"/>
          <a:ext cx="1981200" cy="1829025"/>
        </p:xfrm>
        <a:graphic>
          <a:graphicData uri="http://schemas.openxmlformats.org/drawingml/2006/table">
            <a:tbl>
              <a:tblPr firstRow="1" bandRow="1">
                <a:tableStyleId>{5940675A-B579-460E-94D1-54222C63F5DA}</a:tableStyleId>
              </a:tblPr>
              <a:tblGrid>
                <a:gridCol w="990600"/>
                <a:gridCol w="990600"/>
              </a:tblGrid>
              <a:tr h="365805">
                <a:tc>
                  <a:txBody>
                    <a:bodyPr/>
                    <a:lstStyle/>
                    <a:p>
                      <a:pPr algn="ctr"/>
                      <a:r>
                        <a:rPr lang="en-US" sz="1800" dirty="0" smtClean="0"/>
                        <a:t>S</a:t>
                      </a:r>
                      <a:endParaRPr lang="en-US" sz="1800" i="1" dirty="0"/>
                    </a:p>
                  </a:txBody>
                  <a:tcPr marT="45726" marB="45726"/>
                </a:tc>
                <a:tc>
                  <a:txBody>
                    <a:bodyPr/>
                    <a:lstStyle/>
                    <a:p>
                      <a:pPr algn="ctr"/>
                      <a:r>
                        <a:rPr lang="en-US" sz="1800" dirty="0" smtClean="0"/>
                        <a:t>V(S)</a:t>
                      </a:r>
                      <a:endParaRPr lang="en-US" sz="1800" i="1" dirty="0"/>
                    </a:p>
                  </a:txBody>
                  <a:tcPr marT="45726" marB="45726"/>
                </a:tc>
              </a:tr>
              <a:tr h="365805">
                <a:tc>
                  <a:txBody>
                    <a:bodyPr/>
                    <a:lstStyle/>
                    <a:p>
                      <a:pPr algn="ctr"/>
                      <a:r>
                        <a:rPr lang="en-US" sz="1800" dirty="0" smtClean="0"/>
                        <a:t>()</a:t>
                      </a:r>
                      <a:endParaRPr lang="en-US" sz="1800" dirty="0"/>
                    </a:p>
                  </a:txBody>
                  <a:tcPr marT="45726" marB="45726"/>
                </a:tc>
                <a:tc>
                  <a:txBody>
                    <a:bodyPr/>
                    <a:lstStyle/>
                    <a:p>
                      <a:pPr algn="ctr"/>
                      <a:r>
                        <a:rPr lang="en-US" sz="1800" dirty="0" smtClean="0"/>
                        <a:t>0</a:t>
                      </a:r>
                      <a:endParaRPr lang="en-US" sz="1800" dirty="0"/>
                    </a:p>
                  </a:txBody>
                  <a:tcPr marT="45726" marB="45726"/>
                </a:tc>
              </a:tr>
              <a:tr h="365805">
                <a:tc>
                  <a:txBody>
                    <a:bodyPr/>
                    <a:lstStyle/>
                    <a:p>
                      <a:pPr algn="ctr"/>
                      <a:r>
                        <a:rPr lang="en-US" sz="1800" dirty="0" smtClean="0"/>
                        <a:t>(1)</a:t>
                      </a:r>
                      <a:endParaRPr lang="en-US" sz="1800" dirty="0"/>
                    </a:p>
                  </a:txBody>
                  <a:tcPr marT="45726" marB="45726"/>
                </a:tc>
                <a:tc>
                  <a:txBody>
                    <a:bodyPr/>
                    <a:lstStyle/>
                    <a:p>
                      <a:pPr algn="ctr"/>
                      <a:r>
                        <a:rPr lang="en-US" sz="1800" dirty="0" smtClean="0"/>
                        <a:t>1</a:t>
                      </a:r>
                      <a:endParaRPr lang="en-US" sz="1800" dirty="0"/>
                    </a:p>
                  </a:txBody>
                  <a:tcPr marT="45726" marB="45726"/>
                </a:tc>
              </a:tr>
              <a:tr h="365805">
                <a:tc>
                  <a:txBody>
                    <a:bodyPr/>
                    <a:lstStyle/>
                    <a:p>
                      <a:pPr algn="ctr"/>
                      <a:r>
                        <a:rPr lang="en-US" sz="1800" dirty="0" smtClean="0"/>
                        <a:t>(2)</a:t>
                      </a:r>
                      <a:endParaRPr lang="en-US" sz="1800" dirty="0"/>
                    </a:p>
                  </a:txBody>
                  <a:tcPr marT="45726" marB="45726"/>
                </a:tc>
                <a:tc>
                  <a:txBody>
                    <a:bodyPr/>
                    <a:lstStyle/>
                    <a:p>
                      <a:pPr algn="ctr"/>
                      <a:r>
                        <a:rPr lang="en-US" sz="1800" dirty="0" smtClean="0"/>
                        <a:t>3</a:t>
                      </a:r>
                      <a:endParaRPr lang="en-US" sz="1800" dirty="0"/>
                    </a:p>
                  </a:txBody>
                  <a:tcPr marT="45726" marB="45726"/>
                </a:tc>
              </a:tr>
              <a:tr h="365805">
                <a:tc>
                  <a:txBody>
                    <a:bodyPr/>
                    <a:lstStyle/>
                    <a:p>
                      <a:pPr algn="ctr"/>
                      <a:r>
                        <a:rPr lang="en-US" sz="1800" dirty="0" smtClean="0"/>
                        <a:t>(1 </a:t>
                      </a:r>
                      <a:r>
                        <a:rPr lang="en-US" sz="1800" dirty="0" smtClean="0"/>
                        <a:t>2)</a:t>
                      </a:r>
                      <a:endParaRPr lang="en-US" sz="1800" dirty="0"/>
                    </a:p>
                  </a:txBody>
                  <a:tcPr marT="45726" marB="45726"/>
                </a:tc>
                <a:tc>
                  <a:txBody>
                    <a:bodyPr/>
                    <a:lstStyle/>
                    <a:p>
                      <a:pPr algn="ctr"/>
                      <a:r>
                        <a:rPr lang="en-US" sz="1800" dirty="0" smtClean="0"/>
                        <a:t>6</a:t>
                      </a:r>
                      <a:endParaRPr lang="en-US" sz="1800" dirty="0"/>
                    </a:p>
                  </a:txBody>
                  <a:tcPr marT="45726" marB="45726"/>
                </a:tc>
              </a:tr>
            </a:tbl>
          </a:graphicData>
        </a:graphic>
      </p:graphicFrame>
    </p:spTree>
    <p:extLst>
      <p:ext uri="{BB962C8B-B14F-4D97-AF65-F5344CB8AC3E}">
        <p14:creationId xmlns:p14="http://schemas.microsoft.com/office/powerpoint/2010/main" val="384451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09600" y="0"/>
            <a:ext cx="8077200" cy="944562"/>
          </a:xfrm>
        </p:spPr>
        <p:txBody>
          <a:bodyPr/>
          <a:lstStyle/>
          <a:p>
            <a:pPr eaLnBrk="1" fontAlgn="auto" hangingPunct="1">
              <a:spcAft>
                <a:spcPts val="0"/>
              </a:spcAft>
              <a:defRPr/>
            </a:pPr>
            <a:r>
              <a:rPr lang="en-US" dirty="0">
                <a:latin typeface="+mn-lt"/>
              </a:rPr>
              <a:t>The Shapley </a:t>
            </a:r>
            <a:r>
              <a:rPr lang="en-US" dirty="0" smtClean="0">
                <a:latin typeface="+mn-lt"/>
              </a:rPr>
              <a:t>Value (Fairness)</a:t>
            </a:r>
            <a:endParaRPr lang="en-US" dirty="0">
              <a:latin typeface="+mn-lt"/>
            </a:endParaRPr>
          </a:p>
        </p:txBody>
      </p:sp>
      <p:sp>
        <p:nvSpPr>
          <p:cNvPr id="16387" name="Rectangle 3"/>
          <p:cNvSpPr>
            <a:spLocks noGrp="1" noChangeArrowheads="1"/>
          </p:cNvSpPr>
          <p:nvPr>
            <p:ph type="body" idx="1"/>
          </p:nvPr>
        </p:nvSpPr>
        <p:spPr/>
        <p:txBody>
          <a:bodyPr/>
          <a:lstStyle/>
          <a:p>
            <a:pPr eaLnBrk="1" hangingPunct="1"/>
            <a:r>
              <a:rPr lang="en-US" dirty="0" smtClean="0"/>
              <a:t>Given an ordering     of the agents in I, we                 denote         the set of agents that appear before </a:t>
            </a:r>
            <a:r>
              <a:rPr lang="en-US" dirty="0" err="1" smtClean="0"/>
              <a:t>i</a:t>
            </a:r>
            <a:r>
              <a:rPr lang="en-US" dirty="0" smtClean="0"/>
              <a:t> in</a:t>
            </a:r>
          </a:p>
          <a:p>
            <a:pPr eaLnBrk="1" hangingPunct="1"/>
            <a:r>
              <a:rPr lang="en-US" dirty="0" smtClean="0"/>
              <a:t>The Shapley value is defined as the marginal contribution of an agent to its set of predecessors, averaged on all permutations</a:t>
            </a:r>
          </a:p>
          <a:p>
            <a:pPr eaLnBrk="1" hangingPunct="1"/>
            <a:endParaRPr lang="en-US" dirty="0" smtClean="0"/>
          </a:p>
        </p:txBody>
      </p:sp>
      <p:pic>
        <p:nvPicPr>
          <p:cNvPr id="1638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9040" y="1562565"/>
            <a:ext cx="345600" cy="345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4560" y="2183270"/>
            <a:ext cx="760320" cy="417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308" y="2744131"/>
            <a:ext cx="345600" cy="345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6431"/>
            <a:ext cx="5839200" cy="1036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4" descr="shapley.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48800" y="4851773"/>
            <a:ext cx="2695200" cy="200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8364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a:xfrm>
            <a:off x="533400" y="31668"/>
            <a:ext cx="8001000" cy="715962"/>
          </a:xfrm>
        </p:spPr>
        <p:txBody>
          <a:bodyPr/>
          <a:lstStyle/>
          <a:p>
            <a:pPr eaLnBrk="1" hangingPunct="1"/>
            <a:r>
              <a:rPr lang="en-US" dirty="0" smtClean="0">
                <a:latin typeface="+mn-lt"/>
              </a:rPr>
              <a:t>Shapley value Example</a:t>
            </a:r>
            <a:endParaRPr lang="en-US" dirty="0" smtClean="0">
              <a:latin typeface="+mn-lt"/>
            </a:endParaRPr>
          </a:p>
        </p:txBody>
      </p:sp>
      <p:sp>
        <p:nvSpPr>
          <p:cNvPr id="3078" name="Content Placeholder 2"/>
          <p:cNvSpPr>
            <a:spLocks noGrp="1"/>
          </p:cNvSpPr>
          <p:nvPr>
            <p:ph idx="1"/>
          </p:nvPr>
        </p:nvSpPr>
        <p:spPr/>
        <p:txBody>
          <a:bodyPr/>
          <a:lstStyle/>
          <a:p>
            <a:pPr eaLnBrk="1" hangingPunct="1">
              <a:buFont typeface="Arial" charset="0"/>
              <a:buNone/>
            </a:pPr>
            <a:r>
              <a:rPr lang="en-US" dirty="0" smtClean="0"/>
              <a:t>        </a:t>
            </a: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645094433"/>
              </p:ext>
            </p:extLst>
          </p:nvPr>
        </p:nvGraphicFramePr>
        <p:xfrm>
          <a:off x="3276600" y="1371600"/>
          <a:ext cx="1981200" cy="1829025"/>
        </p:xfrm>
        <a:graphic>
          <a:graphicData uri="http://schemas.openxmlformats.org/drawingml/2006/table">
            <a:tbl>
              <a:tblPr firstRow="1" bandRow="1">
                <a:tableStyleId>{5940675A-B579-460E-94D1-54222C63F5DA}</a:tableStyleId>
              </a:tblPr>
              <a:tblGrid>
                <a:gridCol w="990600"/>
                <a:gridCol w="990600"/>
              </a:tblGrid>
              <a:tr h="365805">
                <a:tc>
                  <a:txBody>
                    <a:bodyPr/>
                    <a:lstStyle/>
                    <a:p>
                      <a:pPr algn="ctr"/>
                      <a:r>
                        <a:rPr lang="en-US" sz="1800" dirty="0" smtClean="0"/>
                        <a:t>S</a:t>
                      </a:r>
                      <a:endParaRPr lang="en-US" sz="1800" i="1" dirty="0"/>
                    </a:p>
                  </a:txBody>
                  <a:tcPr marT="45726" marB="45726"/>
                </a:tc>
                <a:tc>
                  <a:txBody>
                    <a:bodyPr/>
                    <a:lstStyle/>
                    <a:p>
                      <a:pPr algn="ctr"/>
                      <a:r>
                        <a:rPr lang="en-US" sz="1800" dirty="0" smtClean="0"/>
                        <a:t>V(S)</a:t>
                      </a:r>
                      <a:endParaRPr lang="en-US" sz="1800" i="1" dirty="0"/>
                    </a:p>
                  </a:txBody>
                  <a:tcPr marT="45726" marB="45726"/>
                </a:tc>
              </a:tr>
              <a:tr h="365805">
                <a:tc>
                  <a:txBody>
                    <a:bodyPr/>
                    <a:lstStyle/>
                    <a:p>
                      <a:pPr algn="ctr"/>
                      <a:r>
                        <a:rPr lang="en-US" sz="1800" dirty="0" smtClean="0"/>
                        <a:t>()</a:t>
                      </a:r>
                      <a:endParaRPr lang="en-US" sz="1800" dirty="0"/>
                    </a:p>
                  </a:txBody>
                  <a:tcPr marT="45726" marB="45726"/>
                </a:tc>
                <a:tc>
                  <a:txBody>
                    <a:bodyPr/>
                    <a:lstStyle/>
                    <a:p>
                      <a:pPr algn="ctr"/>
                      <a:r>
                        <a:rPr lang="en-US" sz="1800" dirty="0" smtClean="0"/>
                        <a:t>0</a:t>
                      </a:r>
                      <a:endParaRPr lang="en-US" sz="1800" dirty="0"/>
                    </a:p>
                  </a:txBody>
                  <a:tcPr marT="45726" marB="45726"/>
                </a:tc>
              </a:tr>
              <a:tr h="365805">
                <a:tc>
                  <a:txBody>
                    <a:bodyPr/>
                    <a:lstStyle/>
                    <a:p>
                      <a:pPr algn="ctr"/>
                      <a:r>
                        <a:rPr lang="en-US" sz="1800" dirty="0" smtClean="0"/>
                        <a:t>(1)</a:t>
                      </a:r>
                      <a:endParaRPr lang="en-US" sz="1800" dirty="0"/>
                    </a:p>
                  </a:txBody>
                  <a:tcPr marT="45726" marB="45726"/>
                </a:tc>
                <a:tc>
                  <a:txBody>
                    <a:bodyPr/>
                    <a:lstStyle/>
                    <a:p>
                      <a:pPr algn="ctr"/>
                      <a:r>
                        <a:rPr lang="en-US" sz="1800" dirty="0" smtClean="0"/>
                        <a:t>1</a:t>
                      </a:r>
                      <a:endParaRPr lang="en-US" sz="1800" dirty="0"/>
                    </a:p>
                  </a:txBody>
                  <a:tcPr marT="45726" marB="45726"/>
                </a:tc>
              </a:tr>
              <a:tr h="365805">
                <a:tc>
                  <a:txBody>
                    <a:bodyPr/>
                    <a:lstStyle/>
                    <a:p>
                      <a:pPr algn="ctr"/>
                      <a:r>
                        <a:rPr lang="en-US" sz="1800" dirty="0" smtClean="0"/>
                        <a:t>(2)</a:t>
                      </a:r>
                      <a:endParaRPr lang="en-US" sz="1800" dirty="0"/>
                    </a:p>
                  </a:txBody>
                  <a:tcPr marT="45726" marB="45726"/>
                </a:tc>
                <a:tc>
                  <a:txBody>
                    <a:bodyPr/>
                    <a:lstStyle/>
                    <a:p>
                      <a:pPr algn="ctr"/>
                      <a:r>
                        <a:rPr lang="en-US" sz="1800" dirty="0" smtClean="0"/>
                        <a:t>3</a:t>
                      </a:r>
                      <a:endParaRPr lang="en-US" sz="1800" dirty="0"/>
                    </a:p>
                  </a:txBody>
                  <a:tcPr marT="45726" marB="45726"/>
                </a:tc>
              </a:tr>
              <a:tr h="365805">
                <a:tc>
                  <a:txBody>
                    <a:bodyPr/>
                    <a:lstStyle/>
                    <a:p>
                      <a:pPr algn="ctr"/>
                      <a:r>
                        <a:rPr lang="en-US" sz="1800" dirty="0" smtClean="0"/>
                        <a:t>(1 </a:t>
                      </a:r>
                      <a:r>
                        <a:rPr lang="en-US" sz="1800" dirty="0" smtClean="0"/>
                        <a:t>2)</a:t>
                      </a:r>
                      <a:endParaRPr lang="en-US" sz="1800" dirty="0"/>
                    </a:p>
                  </a:txBody>
                  <a:tcPr marT="45726" marB="45726"/>
                </a:tc>
                <a:tc>
                  <a:txBody>
                    <a:bodyPr/>
                    <a:lstStyle/>
                    <a:p>
                      <a:pPr algn="ctr"/>
                      <a:r>
                        <a:rPr lang="en-US" sz="1800" dirty="0" smtClean="0"/>
                        <a:t>6</a:t>
                      </a:r>
                      <a:endParaRPr lang="en-US" sz="1800" dirty="0"/>
                    </a:p>
                  </a:txBody>
                  <a:tcPr marT="45726" marB="45726"/>
                </a:tc>
              </a:tr>
            </a:tbl>
          </a:graphicData>
        </a:graphic>
      </p:graphicFrame>
      <p:sp>
        <p:nvSpPr>
          <p:cNvPr id="2" name="TextBox 1"/>
          <p:cNvSpPr txBox="1"/>
          <p:nvPr/>
        </p:nvSpPr>
        <p:spPr>
          <a:xfrm>
            <a:off x="1219200" y="3810000"/>
            <a:ext cx="6629400" cy="2246769"/>
          </a:xfrm>
          <a:prstGeom prst="rect">
            <a:avLst/>
          </a:prstGeom>
          <a:noFill/>
        </p:spPr>
        <p:txBody>
          <a:bodyPr wrap="square" rtlCol="0">
            <a:spAutoFit/>
          </a:bodyPr>
          <a:lstStyle/>
          <a:p>
            <a:r>
              <a:rPr lang="en-US" sz="2400" dirty="0" smtClean="0">
                <a:latin typeface="Symbol" pitchFamily="18" charset="2"/>
              </a:rPr>
              <a:t>F</a:t>
            </a:r>
            <a:r>
              <a:rPr lang="en-US" sz="2400" dirty="0" smtClean="0">
                <a:latin typeface="+mn-lt"/>
              </a:rPr>
              <a:t>({</a:t>
            </a:r>
            <a:r>
              <a:rPr lang="en-US" sz="2400" dirty="0">
                <a:latin typeface="+mn-lt"/>
              </a:rPr>
              <a:t>1, 2}, 1) </a:t>
            </a:r>
            <a:r>
              <a:rPr lang="en-US" sz="2400" dirty="0" smtClean="0">
                <a:latin typeface="+mn-lt"/>
              </a:rPr>
              <a:t>= ½ · </a:t>
            </a:r>
            <a:r>
              <a:rPr lang="en-US" sz="2400" dirty="0">
                <a:latin typeface="+mn-lt"/>
              </a:rPr>
              <a:t>(v(1) − v() + v(21) − v(2))</a:t>
            </a:r>
          </a:p>
          <a:p>
            <a:r>
              <a:rPr lang="en-US" sz="2400" dirty="0" smtClean="0">
                <a:latin typeface="+mn-lt"/>
              </a:rPr>
              <a:t>=1/2· </a:t>
            </a:r>
            <a:r>
              <a:rPr lang="en-US" sz="2400" dirty="0">
                <a:latin typeface="+mn-lt"/>
              </a:rPr>
              <a:t>(1 − 0 + 6 − 3) = </a:t>
            </a:r>
            <a:r>
              <a:rPr lang="en-US" sz="2400" dirty="0" smtClean="0">
                <a:latin typeface="+mn-lt"/>
              </a:rPr>
              <a:t>2</a:t>
            </a:r>
          </a:p>
          <a:p>
            <a:endParaRPr lang="en-US" sz="2400" dirty="0" smtClean="0">
              <a:latin typeface="+mn-lt"/>
            </a:endParaRPr>
          </a:p>
          <a:p>
            <a:r>
              <a:rPr lang="en-US" sz="2400" dirty="0">
                <a:latin typeface="Symbol" pitchFamily="18" charset="2"/>
              </a:rPr>
              <a:t>F</a:t>
            </a:r>
            <a:r>
              <a:rPr lang="en-US" sz="2400" dirty="0">
                <a:latin typeface="+mn-lt"/>
              </a:rPr>
              <a:t>({1, 2}, </a:t>
            </a:r>
            <a:r>
              <a:rPr lang="en-US" sz="2400" dirty="0" smtClean="0">
                <a:latin typeface="+mn-lt"/>
              </a:rPr>
              <a:t>2) </a:t>
            </a:r>
            <a:r>
              <a:rPr lang="en-US" sz="2400" dirty="0">
                <a:latin typeface="+mn-lt"/>
              </a:rPr>
              <a:t>= ½ · (</a:t>
            </a:r>
            <a:r>
              <a:rPr lang="en-US" sz="2400" dirty="0" smtClean="0">
                <a:latin typeface="+mn-lt"/>
              </a:rPr>
              <a:t>v(12) </a:t>
            </a:r>
            <a:r>
              <a:rPr lang="en-US" sz="2400" dirty="0">
                <a:latin typeface="+mn-lt"/>
              </a:rPr>
              <a:t>− </a:t>
            </a:r>
            <a:r>
              <a:rPr lang="en-US" sz="2400" dirty="0" smtClean="0">
                <a:latin typeface="+mn-lt"/>
              </a:rPr>
              <a:t>v(1) </a:t>
            </a:r>
            <a:r>
              <a:rPr lang="en-US" sz="2400" dirty="0">
                <a:latin typeface="+mn-lt"/>
              </a:rPr>
              <a:t>+ </a:t>
            </a:r>
            <a:r>
              <a:rPr lang="en-US" sz="2400" dirty="0" smtClean="0">
                <a:latin typeface="+mn-lt"/>
              </a:rPr>
              <a:t>v(2) </a:t>
            </a:r>
            <a:r>
              <a:rPr lang="en-US" sz="2400" dirty="0">
                <a:latin typeface="+mn-lt"/>
              </a:rPr>
              <a:t>− v</a:t>
            </a:r>
            <a:r>
              <a:rPr lang="en-US" sz="2400" dirty="0" smtClean="0">
                <a:latin typeface="+mn-lt"/>
              </a:rPr>
              <a:t>())</a:t>
            </a:r>
            <a:endParaRPr lang="en-US" sz="2400" dirty="0">
              <a:latin typeface="+mn-lt"/>
            </a:endParaRPr>
          </a:p>
          <a:p>
            <a:r>
              <a:rPr lang="en-US" sz="2400" dirty="0">
                <a:latin typeface="+mn-lt"/>
              </a:rPr>
              <a:t>=1/2· </a:t>
            </a:r>
            <a:r>
              <a:rPr lang="en-US" sz="2400" dirty="0" smtClean="0">
                <a:latin typeface="+mn-lt"/>
              </a:rPr>
              <a:t>(6-1+3 -0) </a:t>
            </a:r>
            <a:r>
              <a:rPr lang="en-US" sz="2400" dirty="0">
                <a:latin typeface="+mn-lt"/>
              </a:rPr>
              <a:t>= </a:t>
            </a:r>
            <a:r>
              <a:rPr lang="en-US" sz="2400" dirty="0" smtClean="0">
                <a:latin typeface="+mn-lt"/>
              </a:rPr>
              <a:t>4</a:t>
            </a:r>
            <a:endParaRPr lang="en-US" sz="2400" dirty="0">
              <a:latin typeface="+mn-lt"/>
            </a:endParaRPr>
          </a:p>
          <a:p>
            <a:endParaRPr lang="en-US" sz="2000" dirty="0">
              <a:latin typeface="+mn-lt"/>
            </a:endParaRPr>
          </a:p>
        </p:txBody>
      </p:sp>
    </p:spTree>
    <p:extLst>
      <p:ext uri="{BB962C8B-B14F-4D97-AF65-F5344CB8AC3E}">
        <p14:creationId xmlns:p14="http://schemas.microsoft.com/office/powerpoint/2010/main" val="501428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le 1"/>
          <p:cNvSpPr>
            <a:spLocks noGrp="1"/>
          </p:cNvSpPr>
          <p:nvPr>
            <p:ph type="title"/>
          </p:nvPr>
        </p:nvSpPr>
        <p:spPr>
          <a:xfrm>
            <a:off x="1066800" y="0"/>
            <a:ext cx="6553200" cy="754083"/>
          </a:xfrm>
        </p:spPr>
        <p:txBody>
          <a:bodyPr/>
          <a:lstStyle/>
          <a:p>
            <a:pPr algn="r" eaLnBrk="1" hangingPunct="1"/>
            <a:r>
              <a:rPr lang="en-US" dirty="0" smtClean="0">
                <a:latin typeface="+mn-lt"/>
              </a:rPr>
              <a:t>Rel</a:t>
            </a:r>
            <a:r>
              <a:rPr lang="en-US" dirty="0" smtClean="0">
                <a:latin typeface="+mn-lt"/>
              </a:rPr>
              <a:t>axing the Core…</a:t>
            </a:r>
            <a:endParaRPr lang="en-US" dirty="0" smtClean="0">
              <a:latin typeface="+mn-lt"/>
            </a:endParaRPr>
          </a:p>
        </p:txBody>
      </p:sp>
      <p:sp>
        <p:nvSpPr>
          <p:cNvPr id="5125" name="Content Placeholder 2"/>
          <p:cNvSpPr>
            <a:spLocks noGrp="1"/>
          </p:cNvSpPr>
          <p:nvPr>
            <p:ph idx="1"/>
          </p:nvPr>
        </p:nvSpPr>
        <p:spPr>
          <a:xfrm>
            <a:off x="228600" y="1600200"/>
            <a:ext cx="8458200" cy="4953000"/>
          </a:xfrm>
        </p:spPr>
        <p:txBody>
          <a:bodyPr/>
          <a:lstStyle/>
          <a:p>
            <a:pPr eaLnBrk="1" hangingPunct="1"/>
            <a:r>
              <a:rPr lang="en-US" sz="2400" dirty="0"/>
              <a:t>T</a:t>
            </a:r>
            <a:r>
              <a:rPr lang="en-US" sz="2400" dirty="0" smtClean="0"/>
              <a:t>he </a:t>
            </a:r>
            <a:r>
              <a:rPr lang="en-US" sz="2400" dirty="0"/>
              <a:t>core is often </a:t>
            </a:r>
            <a:r>
              <a:rPr lang="en-US" sz="2400" dirty="0" smtClean="0"/>
              <a:t>empty…</a:t>
            </a:r>
          </a:p>
          <a:p>
            <a:r>
              <a:rPr lang="en-US" sz="2400" dirty="0"/>
              <a:t>M</a:t>
            </a:r>
            <a:r>
              <a:rPr lang="en-US" sz="2400" dirty="0" smtClean="0"/>
              <a:t>inimizing </a:t>
            </a:r>
            <a:r>
              <a:rPr lang="en-US" sz="2400" dirty="0"/>
              <a:t>the total temptation felt by </a:t>
            </a:r>
            <a:r>
              <a:rPr lang="en-US" sz="2400" dirty="0" smtClean="0"/>
              <a:t>the agents</a:t>
            </a:r>
            <a:r>
              <a:rPr lang="en-US" sz="2400" dirty="0"/>
              <a:t> </a:t>
            </a:r>
            <a:r>
              <a:rPr lang="en-US" sz="2400" dirty="0" smtClean="0"/>
              <a:t>called the </a:t>
            </a:r>
            <a:r>
              <a:rPr lang="en-US" sz="2400" b="1" dirty="0" smtClean="0"/>
              <a:t>nucleolus</a:t>
            </a:r>
            <a:r>
              <a:rPr lang="en-US" sz="2400" dirty="0" smtClean="0"/>
              <a:t>.</a:t>
            </a:r>
          </a:p>
          <a:p>
            <a:r>
              <a:rPr lang="en-US" sz="2400" dirty="0"/>
              <a:t> </a:t>
            </a:r>
            <a:r>
              <a:rPr lang="en-US" sz="2400" dirty="0"/>
              <a:t>A</a:t>
            </a:r>
            <a:r>
              <a:rPr lang="en-US" sz="2400" dirty="0" smtClean="0"/>
              <a:t> </a:t>
            </a:r>
            <a:r>
              <a:rPr lang="en-US" sz="2400" dirty="0"/>
              <a:t>coalition S </a:t>
            </a:r>
            <a:r>
              <a:rPr lang="en-US" sz="2400" dirty="0" smtClean="0"/>
              <a:t>is more </a:t>
            </a:r>
            <a:r>
              <a:rPr lang="en-US" sz="2400" dirty="0"/>
              <a:t>tempting the higher its value is over what the agents </a:t>
            </a:r>
            <a:r>
              <a:rPr lang="en-US" sz="2400" dirty="0" smtClean="0"/>
              <a:t>gets </a:t>
            </a:r>
            <a:r>
              <a:rPr lang="en-US" sz="2400" dirty="0"/>
              <a:t>in </a:t>
            </a:r>
            <a:r>
              <a:rPr lang="en-US" sz="2400" dirty="0" smtClean="0"/>
              <a:t>   . </a:t>
            </a:r>
            <a:r>
              <a:rPr lang="en-US" sz="2400" dirty="0"/>
              <a:t>This is </a:t>
            </a:r>
            <a:r>
              <a:rPr lang="en-US" sz="2400" dirty="0" smtClean="0"/>
              <a:t>known as </a:t>
            </a:r>
            <a:r>
              <a:rPr lang="en-US" sz="2400" dirty="0"/>
              <a:t>the </a:t>
            </a:r>
            <a:r>
              <a:rPr lang="en-US" sz="2400" b="1" dirty="0"/>
              <a:t>excess</a:t>
            </a:r>
            <a:r>
              <a:rPr lang="en-US" sz="2400" dirty="0" smtClean="0"/>
              <a:t>.</a:t>
            </a:r>
          </a:p>
          <a:p>
            <a:r>
              <a:rPr lang="en-US" sz="2400" dirty="0">
                <a:cs typeface="Arial" charset="0"/>
              </a:rPr>
              <a:t>A coalition’s excess e(S) is v(S) - </a:t>
            </a:r>
            <a:r>
              <a:rPr lang="el-GR" sz="2400" dirty="0">
                <a:cs typeface="Arial" charset="0"/>
              </a:rPr>
              <a:t>Σ</a:t>
            </a:r>
            <a:r>
              <a:rPr lang="en-US" sz="2400" baseline="-25000" dirty="0" err="1">
                <a:cs typeface="Arial" charset="0"/>
              </a:rPr>
              <a:t>i</a:t>
            </a:r>
            <a:r>
              <a:rPr lang="en-US" sz="2400" baseline="-25000" dirty="0">
                <a:cs typeface="Arial" charset="0"/>
              </a:rPr>
              <a:t> in S</a:t>
            </a:r>
            <a:r>
              <a:rPr lang="el-GR" sz="2400" dirty="0">
                <a:cs typeface="Arial" charset="0"/>
              </a:rPr>
              <a:t>u</a:t>
            </a:r>
            <a:r>
              <a:rPr lang="en-US" sz="2400" dirty="0">
                <a:cs typeface="Arial" charset="0"/>
              </a:rPr>
              <a:t>(</a:t>
            </a:r>
            <a:r>
              <a:rPr lang="en-US" sz="2400" dirty="0" err="1">
                <a:cs typeface="Arial" charset="0"/>
              </a:rPr>
              <a:t>i</a:t>
            </a:r>
            <a:r>
              <a:rPr lang="en-US" sz="2400" dirty="0" smtClean="0">
                <a:cs typeface="Arial" charset="0"/>
              </a:rPr>
              <a:t>)</a:t>
            </a:r>
            <a:endParaRPr lang="en-US" sz="2400" dirty="0">
              <a:cs typeface="Arial"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627050659"/>
              </p:ext>
            </p:extLst>
          </p:nvPr>
        </p:nvGraphicFramePr>
        <p:xfrm>
          <a:off x="2743200" y="3124200"/>
          <a:ext cx="457200" cy="549275"/>
        </p:xfrm>
        <a:graphic>
          <a:graphicData uri="http://schemas.openxmlformats.org/presentationml/2006/ole">
            <mc:AlternateContent xmlns:mc="http://schemas.openxmlformats.org/markup-compatibility/2006">
              <mc:Choice xmlns:v="urn:schemas-microsoft-com:vml" Requires="v">
                <p:oleObj spid="_x0000_s8199" name="Equation" r:id="rId4" imgW="126890" imgH="228402" progId="Equation.3">
                  <p:embed/>
                </p:oleObj>
              </mc:Choice>
              <mc:Fallback>
                <p:oleObj name="Equation" r:id="rId4" imgW="126890" imgH="228402"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124200"/>
                        <a:ext cx="457200" cy="5492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51049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524000" y="0"/>
            <a:ext cx="6172200" cy="609600"/>
          </a:xfrm>
        </p:spPr>
        <p:txBody>
          <a:bodyPr/>
          <a:lstStyle/>
          <a:p>
            <a:pPr eaLnBrk="1" hangingPunct="1">
              <a:defRPr/>
            </a:pPr>
            <a:r>
              <a:rPr lang="en-US" sz="3600" dirty="0" smtClean="0">
                <a:latin typeface="+mn-lt"/>
              </a:rPr>
              <a:t>References</a:t>
            </a:r>
            <a:endParaRPr lang="en-US" sz="3600" dirty="0" smtClean="0">
              <a:latin typeface="+mn-lt"/>
            </a:endParaRPr>
          </a:p>
        </p:txBody>
      </p:sp>
      <p:sp>
        <p:nvSpPr>
          <p:cNvPr id="3" name="Subtitle 2"/>
          <p:cNvSpPr>
            <a:spLocks noGrp="1"/>
          </p:cNvSpPr>
          <p:nvPr>
            <p:ph type="subTitle" idx="1"/>
          </p:nvPr>
        </p:nvSpPr>
        <p:spPr>
          <a:xfrm>
            <a:off x="23750" y="1143000"/>
            <a:ext cx="8053449" cy="3581400"/>
          </a:xfrm>
        </p:spPr>
        <p:txBody>
          <a:bodyPr rtlCol="0">
            <a:normAutofit/>
          </a:bodyPr>
          <a:lstStyle/>
          <a:p>
            <a:pPr marL="514350" indent="-514350" algn="l" eaLnBrk="1" hangingPunct="1">
              <a:buFont typeface="+mj-lt"/>
              <a:buAutoNum type="arabicPeriod"/>
              <a:defRPr/>
            </a:pPr>
            <a:r>
              <a:rPr lang="en-US" dirty="0">
                <a:solidFill>
                  <a:schemeClr val="tx1"/>
                </a:solidFill>
              </a:rPr>
              <a:t>Shapley (</a:t>
            </a:r>
            <a:r>
              <a:rPr lang="en-US" dirty="0" smtClean="0">
                <a:solidFill>
                  <a:schemeClr val="tx1"/>
                </a:solidFill>
              </a:rPr>
              <a:t>1953,1967,1971)</a:t>
            </a:r>
          </a:p>
          <a:p>
            <a:pPr marL="514350" indent="-514350" algn="l" eaLnBrk="1" hangingPunct="1">
              <a:buFont typeface="+mj-lt"/>
              <a:buAutoNum type="arabicPeriod"/>
              <a:defRPr/>
            </a:pPr>
            <a:r>
              <a:rPr lang="en-US" dirty="0" err="1" smtClean="0">
                <a:solidFill>
                  <a:schemeClr val="tx1"/>
                </a:solidFill>
              </a:rPr>
              <a:t>Aumann</a:t>
            </a:r>
            <a:r>
              <a:rPr lang="en-US" dirty="0" smtClean="0">
                <a:solidFill>
                  <a:schemeClr val="tx1"/>
                </a:solidFill>
              </a:rPr>
              <a:t> </a:t>
            </a:r>
            <a:r>
              <a:rPr lang="en-US" dirty="0">
                <a:solidFill>
                  <a:schemeClr val="tx1"/>
                </a:solidFill>
              </a:rPr>
              <a:t>&amp; </a:t>
            </a:r>
            <a:r>
              <a:rPr lang="en-US" dirty="0" err="1">
                <a:solidFill>
                  <a:schemeClr val="tx1"/>
                </a:solidFill>
              </a:rPr>
              <a:t>Dreze</a:t>
            </a:r>
            <a:r>
              <a:rPr lang="en-US" dirty="0">
                <a:solidFill>
                  <a:schemeClr val="tx1"/>
                </a:solidFill>
              </a:rPr>
              <a:t> (1974)</a:t>
            </a:r>
            <a:endParaRPr lang="en-US" dirty="0" smtClean="0">
              <a:solidFill>
                <a:schemeClr val="tx1"/>
              </a:solidFill>
            </a:endParaRPr>
          </a:p>
        </p:txBody>
      </p:sp>
    </p:spTree>
    <p:extLst>
      <p:ext uri="{BB962C8B-B14F-4D97-AF65-F5344CB8AC3E}">
        <p14:creationId xmlns:p14="http://schemas.microsoft.com/office/powerpoint/2010/main" val="241347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Coalition game _ characteristic from game</a:t>
            </a:r>
          </a:p>
        </p:txBody>
      </p:sp>
      <p:sp>
        <p:nvSpPr>
          <p:cNvPr id="1030" name="Content Placeholder 2"/>
          <p:cNvSpPr>
            <a:spLocks noGrp="1"/>
          </p:cNvSpPr>
          <p:nvPr>
            <p:ph idx="1"/>
          </p:nvPr>
        </p:nvSpPr>
        <p:spPr/>
        <p:txBody>
          <a:bodyPr/>
          <a:lstStyle/>
          <a:p>
            <a:pPr eaLnBrk="1" hangingPunct="1">
              <a:buFont typeface="Arial" charset="0"/>
              <a:buNone/>
            </a:pPr>
            <a:r>
              <a:rPr lang="en-US" dirty="0" smtClean="0"/>
              <a:t>                             Agents</a:t>
            </a:r>
          </a:p>
          <a:p>
            <a:pPr eaLnBrk="1" hangingPunct="1">
              <a:buFont typeface="Arial" charset="0"/>
              <a:buNone/>
            </a:pPr>
            <a:r>
              <a:rPr lang="en-US" dirty="0" smtClean="0"/>
              <a:t>                                    vector of utilities one for each agent</a:t>
            </a:r>
          </a:p>
          <a:p>
            <a:pPr eaLnBrk="1" hangingPunct="1">
              <a:buFont typeface="Arial" charset="0"/>
              <a:buNone/>
            </a:pPr>
            <a:r>
              <a:rPr lang="en-US" dirty="0" smtClean="0"/>
              <a:t>                                    payoffs for teaming </a:t>
            </a:r>
          </a:p>
          <a:p>
            <a:pPr eaLnBrk="1" hangingPunct="1">
              <a:buFont typeface="Arial" charset="0"/>
              <a:buNone/>
            </a:pPr>
            <a:r>
              <a:rPr lang="en-US" dirty="0" smtClean="0"/>
              <a:t>   </a:t>
            </a:r>
            <a:r>
              <a:rPr lang="en-US" i="1" dirty="0" smtClean="0"/>
              <a:t>V(s) –</a:t>
            </a:r>
            <a:r>
              <a:rPr lang="en-US" dirty="0" smtClean="0"/>
              <a:t> characteristic function / Value function</a:t>
            </a:r>
          </a:p>
          <a:p>
            <a:pPr eaLnBrk="1" hangingPunct="1">
              <a:buFont typeface="Arial" charset="0"/>
              <a:buNone/>
            </a:pPr>
            <a:r>
              <a:rPr lang="en-US" dirty="0" smtClean="0"/>
              <a:t>       </a:t>
            </a:r>
            <a:r>
              <a:rPr lang="en-US" i="1" dirty="0" smtClean="0"/>
              <a:t>s</a:t>
            </a:r>
            <a:r>
              <a:rPr lang="en-US" dirty="0" smtClean="0"/>
              <a:t>  –  set of </a:t>
            </a:r>
            <a:r>
              <a:rPr lang="en-US" dirty="0" smtClean="0"/>
              <a:t>agents</a:t>
            </a:r>
          </a:p>
          <a:p>
            <a:r>
              <a:rPr lang="en-US" sz="2800" dirty="0"/>
              <a:t>v(S) </a:t>
            </a:r>
            <a:r>
              <a:rPr lang="en-US" sz="2800" dirty="0" smtClean="0">
                <a:sym typeface="Wingdings" pitchFamily="2" charset="2"/>
              </a:rPr>
              <a:t> R is </a:t>
            </a:r>
            <a:r>
              <a:rPr lang="en-US" sz="2800" dirty="0" smtClean="0"/>
              <a:t>defined for </a:t>
            </a:r>
            <a:r>
              <a:rPr lang="en-US" sz="2800" dirty="0"/>
              <a:t>every S </a:t>
            </a:r>
            <a:r>
              <a:rPr lang="en-US" sz="2800" dirty="0" smtClean="0"/>
              <a:t>that is a subset of A</a:t>
            </a:r>
            <a:r>
              <a:rPr lang="en-US" sz="2800" dirty="0"/>
              <a:t>.</a:t>
            </a:r>
            <a:endParaRPr lang="en-US" sz="2800" dirty="0" smtClean="0"/>
          </a:p>
        </p:txBody>
      </p:sp>
      <p:graphicFrame>
        <p:nvGraphicFramePr>
          <p:cNvPr id="1026" name="Content Placeholder 3"/>
          <p:cNvGraphicFramePr>
            <a:graphicFrameLocks noChangeAspect="1"/>
          </p:cNvGraphicFramePr>
          <p:nvPr/>
        </p:nvGraphicFramePr>
        <p:xfrm>
          <a:off x="1143000" y="1752600"/>
          <a:ext cx="1905000" cy="385763"/>
        </p:xfrm>
        <a:graphic>
          <a:graphicData uri="http://schemas.openxmlformats.org/presentationml/2006/ole">
            <mc:AlternateContent xmlns:mc="http://schemas.openxmlformats.org/markup-compatibility/2006">
              <mc:Choice xmlns:v="urn:schemas-microsoft-com:vml" Requires="v">
                <p:oleObj spid="_x0000_s1136" name="Equation" r:id="rId4" imgW="1002960" imgH="203040" progId="Equation.3">
                  <p:embed/>
                </p:oleObj>
              </mc:Choice>
              <mc:Fallback>
                <p:oleObj name="Equation" r:id="rId4" imgW="1002960" imgH="203040" progId="Equation.3">
                  <p:embed/>
                  <p:pic>
                    <p:nvPicPr>
                      <p:cNvPr id="0" name="Content Placeholder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752600"/>
                        <a:ext cx="1905000"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7"/>
          <p:cNvGraphicFramePr>
            <a:graphicFrameLocks noChangeAspect="1"/>
          </p:cNvGraphicFramePr>
          <p:nvPr/>
        </p:nvGraphicFramePr>
        <p:xfrm>
          <a:off x="1143000" y="2209800"/>
          <a:ext cx="2614613" cy="604838"/>
        </p:xfrm>
        <a:graphic>
          <a:graphicData uri="http://schemas.openxmlformats.org/presentationml/2006/ole">
            <mc:AlternateContent xmlns:mc="http://schemas.openxmlformats.org/markup-compatibility/2006">
              <mc:Choice xmlns:v="urn:schemas-microsoft-com:vml" Requires="v">
                <p:oleObj spid="_x0000_s1137" name="Equation" r:id="rId6" imgW="901440" imgH="279360" progId="Equation.3">
                  <p:embed/>
                </p:oleObj>
              </mc:Choice>
              <mc:Fallback>
                <p:oleObj name="Equation" r:id="rId6" imgW="901440" imgH="27936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209800"/>
                        <a:ext cx="2614613" cy="604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 name="Object 8"/>
          <p:cNvGraphicFramePr>
            <a:graphicFrameLocks noChangeAspect="1"/>
          </p:cNvGraphicFramePr>
          <p:nvPr/>
        </p:nvGraphicFramePr>
        <p:xfrm>
          <a:off x="1295400" y="3352800"/>
          <a:ext cx="2447925" cy="457200"/>
        </p:xfrm>
        <a:graphic>
          <a:graphicData uri="http://schemas.openxmlformats.org/presentationml/2006/ole">
            <mc:AlternateContent xmlns:mc="http://schemas.openxmlformats.org/markup-compatibility/2006">
              <mc:Choice xmlns:v="urn:schemas-microsoft-com:vml" Requires="v">
                <p:oleObj spid="_x0000_s1138" name="Equation" r:id="rId8" imgW="1155600" imgH="215640" progId="Equation.3">
                  <p:embed/>
                </p:oleObj>
              </mc:Choice>
              <mc:Fallback>
                <p:oleObj name="Equation" r:id="rId8" imgW="1155600" imgH="21564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352800"/>
                        <a:ext cx="24479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itle 1"/>
          <p:cNvSpPr>
            <a:spLocks noGrp="1"/>
          </p:cNvSpPr>
          <p:nvPr>
            <p:ph type="title"/>
          </p:nvPr>
        </p:nvSpPr>
        <p:spPr/>
        <p:txBody>
          <a:bodyPr/>
          <a:lstStyle/>
          <a:p>
            <a:pPr eaLnBrk="1" hangingPunct="1"/>
            <a:r>
              <a:rPr lang="en-US" smtClean="0"/>
              <a:t>Transferable Utility</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sz="2800" dirty="0" smtClean="0"/>
              <a:t>Players can exchange utilities in a team</a:t>
            </a:r>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Char char="•"/>
              <a:defRPr/>
            </a:pPr>
            <a:r>
              <a:rPr lang="en-US" sz="2800" dirty="0" smtClean="0"/>
              <a:t>         is feasible if there exists a set of coalitions </a:t>
            </a:r>
          </a:p>
          <a:p>
            <a:pPr eaLnBrk="1" fontAlgn="auto" hangingPunct="1">
              <a:spcAft>
                <a:spcPts val="0"/>
              </a:spcAft>
              <a:buFont typeface="Arial" pitchFamily="34" charset="0"/>
              <a:buNone/>
              <a:defRPr/>
            </a:pPr>
            <a:r>
              <a:rPr lang="en-US" sz="2800" dirty="0" smtClean="0"/>
              <a:t>                           T = </a:t>
            </a:r>
          </a:p>
          <a:p>
            <a:pPr eaLnBrk="1" fontAlgn="auto" hangingPunct="1">
              <a:spcAft>
                <a:spcPts val="0"/>
              </a:spcAft>
              <a:buFont typeface="Arial" pitchFamily="34" charset="0"/>
              <a:buChar char="•"/>
              <a:defRPr/>
            </a:pPr>
            <a:r>
              <a:rPr lang="en-US" sz="2800" dirty="0" smtClean="0"/>
              <a:t>Where </a:t>
            </a:r>
          </a:p>
          <a:p>
            <a:pPr eaLnBrk="1" fontAlgn="auto" hangingPunct="1">
              <a:spcAft>
                <a:spcPts val="0"/>
              </a:spcAft>
              <a:buFont typeface="Arial" pitchFamily="34" charset="0"/>
              <a:buNone/>
              <a:defRPr/>
            </a:pPr>
            <a:r>
              <a:rPr lang="en-US" sz="2800" dirty="0" smtClean="0"/>
              <a:t> </a:t>
            </a:r>
          </a:p>
          <a:p>
            <a:pPr eaLnBrk="1" fontAlgn="auto" hangingPunct="1">
              <a:spcAft>
                <a:spcPts val="0"/>
              </a:spcAft>
              <a:buFont typeface="Arial" pitchFamily="34" charset="0"/>
              <a:buNone/>
              <a:defRPr/>
            </a:pPr>
            <a:r>
              <a:rPr lang="en-US" sz="2800" dirty="0" smtClean="0"/>
              <a:t>Are there a disjoint set of coalitions that add up to </a:t>
            </a:r>
          </a:p>
          <a:p>
            <a:pPr eaLnBrk="1" fontAlgn="auto" hangingPunct="1">
              <a:spcAft>
                <a:spcPts val="0"/>
              </a:spcAft>
              <a:buFont typeface="Arial" pitchFamily="34" charset="0"/>
              <a:buNone/>
              <a:defRPr/>
            </a:pPr>
            <a:r>
              <a:rPr lang="en-US" sz="2800" dirty="0" smtClean="0"/>
              <a:t>         T = Coalition structure</a:t>
            </a:r>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None/>
              <a:defRPr/>
            </a:pPr>
            <a:endParaRPr lang="en-US" sz="2800" dirty="0" smtClean="0"/>
          </a:p>
        </p:txBody>
      </p:sp>
      <p:graphicFrame>
        <p:nvGraphicFramePr>
          <p:cNvPr id="4" name="Table 3"/>
          <p:cNvGraphicFramePr>
            <a:graphicFrameLocks noGrp="1"/>
          </p:cNvGraphicFramePr>
          <p:nvPr/>
        </p:nvGraphicFramePr>
        <p:xfrm>
          <a:off x="6705600" y="1447800"/>
          <a:ext cx="2133600" cy="2263775"/>
        </p:xfrm>
        <a:graphic>
          <a:graphicData uri="http://schemas.openxmlformats.org/drawingml/2006/table">
            <a:tbl>
              <a:tblPr firstRow="1" bandRow="1">
                <a:tableStyleId>{5940675A-B579-460E-94D1-54222C63F5DA}</a:tableStyleId>
              </a:tblPr>
              <a:tblGrid>
                <a:gridCol w="1066800"/>
                <a:gridCol w="1066800"/>
              </a:tblGrid>
              <a:tr h="365817">
                <a:tc>
                  <a:txBody>
                    <a:bodyPr/>
                    <a:lstStyle/>
                    <a:p>
                      <a:pPr algn="ctr"/>
                      <a:r>
                        <a:rPr lang="en-US" sz="1800" i="1" dirty="0" smtClean="0"/>
                        <a:t>S</a:t>
                      </a:r>
                      <a:endParaRPr lang="en-US" sz="1800" i="1" dirty="0"/>
                    </a:p>
                  </a:txBody>
                  <a:tcPr marT="45727" marB="45727"/>
                </a:tc>
                <a:tc>
                  <a:txBody>
                    <a:bodyPr/>
                    <a:lstStyle/>
                    <a:p>
                      <a:pPr algn="ctr"/>
                      <a:r>
                        <a:rPr lang="en-US" sz="1800" i="1" dirty="0" smtClean="0"/>
                        <a:t>V(s)</a:t>
                      </a:r>
                      <a:endParaRPr lang="en-US" sz="1800" i="1" dirty="0"/>
                    </a:p>
                  </a:txBody>
                  <a:tcPr marT="45727" marB="45727"/>
                </a:tc>
              </a:tr>
              <a:tr h="365817">
                <a:tc>
                  <a:txBody>
                    <a:bodyPr/>
                    <a:lstStyle/>
                    <a:p>
                      <a:pPr algn="ctr"/>
                      <a:r>
                        <a:rPr lang="en-US" sz="1800" dirty="0" smtClean="0"/>
                        <a:t>(1)</a:t>
                      </a:r>
                      <a:endParaRPr lang="en-US" sz="1800" dirty="0"/>
                    </a:p>
                  </a:txBody>
                  <a:tcPr marT="45727" marB="45727"/>
                </a:tc>
                <a:tc>
                  <a:txBody>
                    <a:bodyPr/>
                    <a:lstStyle/>
                    <a:p>
                      <a:pPr algn="ctr"/>
                      <a:r>
                        <a:rPr lang="en-US" sz="1800" dirty="0" err="1" smtClean="0"/>
                        <a:t>i</a:t>
                      </a:r>
                      <a:endParaRPr lang="en-US" sz="1800" dirty="0"/>
                    </a:p>
                  </a:txBody>
                  <a:tcPr marT="45727" marB="45727"/>
                </a:tc>
              </a:tr>
              <a:tr h="365817">
                <a:tc>
                  <a:txBody>
                    <a:bodyPr/>
                    <a:lstStyle/>
                    <a:p>
                      <a:pPr algn="ctr"/>
                      <a:r>
                        <a:rPr lang="en-US" sz="1800" dirty="0" smtClean="0"/>
                        <a:t>(1 2)</a:t>
                      </a:r>
                      <a:endParaRPr lang="en-US" sz="1800" dirty="0"/>
                    </a:p>
                  </a:txBody>
                  <a:tcPr marT="45727" marB="45727"/>
                </a:tc>
                <a:tc>
                  <a:txBody>
                    <a:bodyPr/>
                    <a:lstStyle/>
                    <a:p>
                      <a:pPr algn="ctr"/>
                      <a:r>
                        <a:rPr lang="en-US" sz="1800" dirty="0" smtClean="0"/>
                        <a:t>ii</a:t>
                      </a:r>
                      <a:endParaRPr lang="en-US" sz="1800" dirty="0"/>
                    </a:p>
                  </a:txBody>
                  <a:tcPr marT="45727" marB="45727"/>
                </a:tc>
              </a:tr>
              <a:tr h="365817">
                <a:tc>
                  <a:txBody>
                    <a:bodyPr/>
                    <a:lstStyle/>
                    <a:p>
                      <a:pPr algn="ctr"/>
                      <a:r>
                        <a:rPr lang="en-US" sz="1800" dirty="0" smtClean="0"/>
                        <a:t>(1 3)</a:t>
                      </a:r>
                      <a:endParaRPr lang="en-US" sz="1800" dirty="0"/>
                    </a:p>
                  </a:txBody>
                  <a:tcPr marT="45727" marB="45727"/>
                </a:tc>
                <a:tc>
                  <a:txBody>
                    <a:bodyPr/>
                    <a:lstStyle/>
                    <a:p>
                      <a:pPr algn="ctr"/>
                      <a:r>
                        <a:rPr lang="en-US" sz="1800" dirty="0" smtClean="0"/>
                        <a:t>iii</a:t>
                      </a:r>
                      <a:endParaRPr lang="en-US" sz="1800" dirty="0"/>
                    </a:p>
                  </a:txBody>
                  <a:tcPr marT="45727" marB="45727"/>
                </a:tc>
              </a:tr>
              <a:tr h="365817">
                <a:tc>
                  <a:txBody>
                    <a:bodyPr/>
                    <a:lstStyle/>
                    <a:p>
                      <a:pPr algn="ctr"/>
                      <a:r>
                        <a:rPr lang="en-US" sz="1800" dirty="0" smtClean="0"/>
                        <a:t>(2</a:t>
                      </a:r>
                      <a:r>
                        <a:rPr lang="en-US" sz="1800" baseline="0" dirty="0" smtClean="0"/>
                        <a:t> 3)</a:t>
                      </a:r>
                      <a:endParaRPr lang="en-US" sz="1800" dirty="0"/>
                    </a:p>
                  </a:txBody>
                  <a:tcPr marT="45727" marB="45727"/>
                </a:tc>
                <a:tc>
                  <a:txBody>
                    <a:bodyPr/>
                    <a:lstStyle/>
                    <a:p>
                      <a:pPr algn="ctr"/>
                      <a:r>
                        <a:rPr lang="en-US" sz="1800" dirty="0" smtClean="0"/>
                        <a:t>iv</a:t>
                      </a:r>
                      <a:endParaRPr lang="en-US" sz="1800" dirty="0"/>
                    </a:p>
                  </a:txBody>
                  <a:tcPr marT="45727" marB="45727"/>
                </a:tc>
              </a:tr>
              <a:tr h="434690">
                <a:tc>
                  <a:txBody>
                    <a:bodyPr/>
                    <a:lstStyle/>
                    <a:p>
                      <a:pPr algn="ctr"/>
                      <a:r>
                        <a:rPr lang="en-US" sz="1800" dirty="0" smtClean="0"/>
                        <a:t> (</a:t>
                      </a:r>
                      <a:r>
                        <a:rPr lang="en-US" sz="1800" baseline="0" dirty="0" smtClean="0"/>
                        <a:t> 1 2 3 )</a:t>
                      </a:r>
                      <a:endParaRPr lang="en-US" sz="1800" dirty="0"/>
                    </a:p>
                  </a:txBody>
                  <a:tcPr marT="45727" marB="45727"/>
                </a:tc>
                <a:tc>
                  <a:txBody>
                    <a:bodyPr/>
                    <a:lstStyle/>
                    <a:p>
                      <a:pPr algn="ctr"/>
                      <a:r>
                        <a:rPr lang="en-US" sz="1800" dirty="0" smtClean="0"/>
                        <a:t>v</a:t>
                      </a:r>
                      <a:endParaRPr lang="en-US" sz="1800" dirty="0"/>
                    </a:p>
                  </a:txBody>
                  <a:tcPr marT="45727" marB="45727"/>
                </a:tc>
              </a:tr>
            </a:tbl>
          </a:graphicData>
        </a:graphic>
      </p:graphicFrame>
      <p:graphicFrame>
        <p:nvGraphicFramePr>
          <p:cNvPr id="2050" name="Object 2"/>
          <p:cNvGraphicFramePr>
            <a:graphicFrameLocks noChangeAspect="1"/>
          </p:cNvGraphicFramePr>
          <p:nvPr/>
        </p:nvGraphicFramePr>
        <p:xfrm>
          <a:off x="1219200" y="3413125"/>
          <a:ext cx="457200" cy="549275"/>
        </p:xfrm>
        <a:graphic>
          <a:graphicData uri="http://schemas.openxmlformats.org/presentationml/2006/ole">
            <mc:AlternateContent xmlns:mc="http://schemas.openxmlformats.org/markup-compatibility/2006">
              <mc:Choice xmlns:v="urn:schemas-microsoft-com:vml" Requires="v">
                <p:oleObj spid="_x0000_s2219" name="Equation" r:id="rId4" imgW="126720" imgH="228600" progId="Equation.3">
                  <p:embed/>
                </p:oleObj>
              </mc:Choice>
              <mc:Fallback>
                <p:oleObj name="Equation" r:id="rId4" imgW="12672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413125"/>
                        <a:ext cx="4572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3429000" y="3886200"/>
          <a:ext cx="1778000" cy="533400"/>
        </p:xfrm>
        <a:graphic>
          <a:graphicData uri="http://schemas.openxmlformats.org/presentationml/2006/ole">
            <mc:AlternateContent xmlns:mc="http://schemas.openxmlformats.org/markup-compatibility/2006">
              <mc:Choice xmlns:v="urn:schemas-microsoft-com:vml" Requires="v">
                <p:oleObj spid="_x0000_s2220" name="Equation" r:id="rId6" imgW="469800" imgH="228600" progId="Equation.3">
                  <p:embed/>
                </p:oleObj>
              </mc:Choice>
              <mc:Fallback>
                <p:oleObj name="Equation" r:id="rId6" imgW="46980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3886200"/>
                        <a:ext cx="1778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4"/>
          <p:cNvGraphicFramePr>
            <a:graphicFrameLocks noChangeAspect="1"/>
          </p:cNvGraphicFramePr>
          <p:nvPr/>
        </p:nvGraphicFramePr>
        <p:xfrm>
          <a:off x="1981200" y="4343400"/>
          <a:ext cx="4965700" cy="685800"/>
        </p:xfrm>
        <a:graphic>
          <a:graphicData uri="http://schemas.openxmlformats.org/presentationml/2006/ole">
            <mc:AlternateContent xmlns:mc="http://schemas.openxmlformats.org/markup-compatibility/2006">
              <mc:Choice xmlns:v="urn:schemas-microsoft-com:vml" Requires="v">
                <p:oleObj spid="_x0000_s2221" name="Equation" r:id="rId8" imgW="1765080" imgH="368280" progId="Equation.3">
                  <p:embed/>
                </p:oleObj>
              </mc:Choice>
              <mc:Fallback>
                <p:oleObj name="Equation" r:id="rId8" imgW="1765080" imgH="36828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4343400"/>
                        <a:ext cx="49657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 name="Object 5"/>
          <p:cNvGraphicFramePr>
            <a:graphicFrameLocks noChangeAspect="1"/>
          </p:cNvGraphicFramePr>
          <p:nvPr/>
        </p:nvGraphicFramePr>
        <p:xfrm>
          <a:off x="7239000" y="5013325"/>
          <a:ext cx="457200" cy="549275"/>
        </p:xfrm>
        <a:graphic>
          <a:graphicData uri="http://schemas.openxmlformats.org/presentationml/2006/ole">
            <mc:AlternateContent xmlns:mc="http://schemas.openxmlformats.org/markup-compatibility/2006">
              <mc:Choice xmlns:v="urn:schemas-microsoft-com:vml" Requires="v">
                <p:oleObj spid="_x0000_s2222" name="Equation" r:id="rId10" imgW="126720" imgH="228600" progId="Equation.3">
                  <p:embed/>
                </p:oleObj>
              </mc:Choice>
              <mc:Fallback>
                <p:oleObj name="Equation" r:id="rId10" imgW="126720" imgH="2286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39000" y="5013325"/>
                        <a:ext cx="4572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a:xfrm>
            <a:off x="533400" y="31668"/>
            <a:ext cx="8001000" cy="715962"/>
          </a:xfrm>
        </p:spPr>
        <p:txBody>
          <a:bodyPr/>
          <a:lstStyle/>
          <a:p>
            <a:pPr eaLnBrk="1" hangingPunct="1"/>
            <a:r>
              <a:rPr lang="en-US" dirty="0" smtClean="0">
                <a:latin typeface="+mn-lt"/>
              </a:rPr>
              <a:t>Feasibility property</a:t>
            </a:r>
            <a:endParaRPr lang="en-US" dirty="0" smtClean="0">
              <a:latin typeface="+mn-lt"/>
            </a:endParaRPr>
          </a:p>
        </p:txBody>
      </p:sp>
      <p:sp>
        <p:nvSpPr>
          <p:cNvPr id="3078" name="Content Placeholder 2"/>
          <p:cNvSpPr>
            <a:spLocks noGrp="1"/>
          </p:cNvSpPr>
          <p:nvPr>
            <p:ph idx="1"/>
          </p:nvPr>
        </p:nvSpPr>
        <p:spPr/>
        <p:txBody>
          <a:bodyPr/>
          <a:lstStyle/>
          <a:p>
            <a:pPr eaLnBrk="1" hangingPunct="1"/>
            <a:endParaRPr lang="en-US" dirty="0" smtClean="0"/>
          </a:p>
          <a:p>
            <a:pPr eaLnBrk="1" hangingPunct="1"/>
            <a:r>
              <a:rPr lang="en-US" dirty="0" smtClean="0"/>
              <a:t> Nothing is lost by merging coalitions</a:t>
            </a:r>
          </a:p>
          <a:p>
            <a:pPr eaLnBrk="1" hangingPunct="1"/>
            <a:endParaRPr lang="en-US" dirty="0" smtClean="0"/>
          </a:p>
          <a:p>
            <a:pPr eaLnBrk="1" hangingPunct="1">
              <a:buFont typeface="Arial" charset="0"/>
              <a:buNone/>
            </a:pPr>
            <a:r>
              <a:rPr lang="en-US" dirty="0" smtClean="0"/>
              <a:t>                    </a:t>
            </a:r>
            <a:r>
              <a:rPr lang="en-US" sz="2400" dirty="0" smtClean="0"/>
              <a:t>is not feasible</a:t>
            </a:r>
          </a:p>
          <a:p>
            <a:pPr eaLnBrk="1" hangingPunct="1">
              <a:buFont typeface="Arial" charset="0"/>
              <a:buNone/>
            </a:pPr>
            <a:endParaRPr lang="en-US" sz="2400" dirty="0" smtClean="0"/>
          </a:p>
          <a:p>
            <a:pPr eaLnBrk="1" hangingPunct="1">
              <a:buFont typeface="Arial" charset="0"/>
              <a:buNone/>
            </a:pPr>
            <a:r>
              <a:rPr lang="en-US" sz="2400" dirty="0" smtClean="0"/>
              <a:t>                           is feasible</a:t>
            </a:r>
          </a:p>
          <a:p>
            <a:pPr eaLnBrk="1" hangingPunct="1">
              <a:buFont typeface="Arial" charset="0"/>
              <a:buNone/>
            </a:pPr>
            <a:r>
              <a:rPr lang="en-US" dirty="0" smtClean="0"/>
              <a:t>        </a:t>
            </a:r>
          </a:p>
        </p:txBody>
      </p:sp>
      <p:graphicFrame>
        <p:nvGraphicFramePr>
          <p:cNvPr id="3074" name="Object 2"/>
          <p:cNvGraphicFramePr>
            <a:graphicFrameLocks noChangeAspect="1"/>
          </p:cNvGraphicFramePr>
          <p:nvPr/>
        </p:nvGraphicFramePr>
        <p:xfrm>
          <a:off x="2971800" y="1371600"/>
          <a:ext cx="1981200" cy="898525"/>
        </p:xfrm>
        <a:graphic>
          <a:graphicData uri="http://schemas.openxmlformats.org/presentationml/2006/ole">
            <mc:AlternateContent xmlns:mc="http://schemas.openxmlformats.org/markup-compatibility/2006">
              <mc:Choice xmlns:v="urn:schemas-microsoft-com:vml" Requires="v">
                <p:oleObj spid="_x0000_s6233" name="Equation" r:id="rId4" imgW="812520" imgH="368280" progId="Equation.3">
                  <p:embed/>
                </p:oleObj>
              </mc:Choice>
              <mc:Fallback>
                <p:oleObj name="Equation" r:id="rId4" imgW="812520" imgH="368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1371600"/>
                        <a:ext cx="1981200"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Table 4"/>
          <p:cNvGraphicFramePr>
            <a:graphicFrameLocks noGrp="1"/>
          </p:cNvGraphicFramePr>
          <p:nvPr/>
        </p:nvGraphicFramePr>
        <p:xfrm>
          <a:off x="5334000" y="2743200"/>
          <a:ext cx="1981200" cy="2560635"/>
        </p:xfrm>
        <a:graphic>
          <a:graphicData uri="http://schemas.openxmlformats.org/drawingml/2006/table">
            <a:tbl>
              <a:tblPr firstRow="1" bandRow="1">
                <a:tableStyleId>{5940675A-B579-460E-94D1-54222C63F5DA}</a:tableStyleId>
              </a:tblPr>
              <a:tblGrid>
                <a:gridCol w="990600"/>
                <a:gridCol w="990600"/>
              </a:tblGrid>
              <a:tr h="365805">
                <a:tc>
                  <a:txBody>
                    <a:bodyPr/>
                    <a:lstStyle/>
                    <a:p>
                      <a:pPr algn="ctr"/>
                      <a:r>
                        <a:rPr lang="en-US" sz="1800" dirty="0" smtClean="0"/>
                        <a:t>S</a:t>
                      </a:r>
                      <a:endParaRPr lang="en-US" sz="1800" i="1" dirty="0"/>
                    </a:p>
                  </a:txBody>
                  <a:tcPr marT="45726" marB="45726"/>
                </a:tc>
                <a:tc>
                  <a:txBody>
                    <a:bodyPr/>
                    <a:lstStyle/>
                    <a:p>
                      <a:pPr algn="ctr"/>
                      <a:r>
                        <a:rPr lang="en-US" sz="1800" dirty="0" smtClean="0"/>
                        <a:t>V(S)</a:t>
                      </a:r>
                      <a:endParaRPr lang="en-US" sz="1800" i="1" dirty="0"/>
                    </a:p>
                  </a:txBody>
                  <a:tcPr marT="45726" marB="45726"/>
                </a:tc>
              </a:tr>
              <a:tr h="365805">
                <a:tc>
                  <a:txBody>
                    <a:bodyPr/>
                    <a:lstStyle/>
                    <a:p>
                      <a:pPr algn="ctr"/>
                      <a:r>
                        <a:rPr lang="en-US" sz="1800" dirty="0" smtClean="0"/>
                        <a:t>(1)</a:t>
                      </a:r>
                      <a:endParaRPr lang="en-US" sz="1800" dirty="0"/>
                    </a:p>
                  </a:txBody>
                  <a:tcPr marT="45726" marB="45726"/>
                </a:tc>
                <a:tc>
                  <a:txBody>
                    <a:bodyPr/>
                    <a:lstStyle/>
                    <a:p>
                      <a:pPr algn="ctr"/>
                      <a:r>
                        <a:rPr lang="en-US" sz="1800" dirty="0" smtClean="0"/>
                        <a:t>2</a:t>
                      </a:r>
                      <a:endParaRPr lang="en-US" sz="1800" dirty="0"/>
                    </a:p>
                  </a:txBody>
                  <a:tcPr marT="45726" marB="45726"/>
                </a:tc>
              </a:tr>
              <a:tr h="365805">
                <a:tc>
                  <a:txBody>
                    <a:bodyPr/>
                    <a:lstStyle/>
                    <a:p>
                      <a:pPr algn="ctr"/>
                      <a:r>
                        <a:rPr lang="en-US" sz="1800" dirty="0" smtClean="0"/>
                        <a:t>(2)</a:t>
                      </a:r>
                      <a:endParaRPr lang="en-US" sz="1800" dirty="0"/>
                    </a:p>
                  </a:txBody>
                  <a:tcPr marT="45726" marB="45726"/>
                </a:tc>
                <a:tc>
                  <a:txBody>
                    <a:bodyPr/>
                    <a:lstStyle/>
                    <a:p>
                      <a:pPr algn="ctr"/>
                      <a:r>
                        <a:rPr lang="en-US" sz="1800" dirty="0" smtClean="0"/>
                        <a:t>2</a:t>
                      </a:r>
                      <a:endParaRPr lang="en-US" sz="1800" dirty="0"/>
                    </a:p>
                  </a:txBody>
                  <a:tcPr marT="45726" marB="45726"/>
                </a:tc>
              </a:tr>
              <a:tr h="365805">
                <a:tc>
                  <a:txBody>
                    <a:bodyPr/>
                    <a:lstStyle/>
                    <a:p>
                      <a:pPr algn="ctr"/>
                      <a:r>
                        <a:rPr lang="en-US" sz="1800" dirty="0" smtClean="0"/>
                        <a:t>(3)</a:t>
                      </a:r>
                      <a:endParaRPr lang="en-US" sz="1800" dirty="0"/>
                    </a:p>
                  </a:txBody>
                  <a:tcPr marT="45726" marB="45726"/>
                </a:tc>
                <a:tc>
                  <a:txBody>
                    <a:bodyPr/>
                    <a:lstStyle/>
                    <a:p>
                      <a:pPr algn="ctr"/>
                      <a:r>
                        <a:rPr lang="en-US" sz="1800" dirty="0" smtClean="0"/>
                        <a:t>4</a:t>
                      </a:r>
                      <a:endParaRPr lang="en-US" sz="1800" dirty="0"/>
                    </a:p>
                  </a:txBody>
                  <a:tcPr marT="45726" marB="45726"/>
                </a:tc>
              </a:tr>
              <a:tr h="365805">
                <a:tc>
                  <a:txBody>
                    <a:bodyPr/>
                    <a:lstStyle/>
                    <a:p>
                      <a:pPr algn="ctr"/>
                      <a:r>
                        <a:rPr lang="en-US" sz="1800" dirty="0" smtClean="0"/>
                        <a:t>(1 3)</a:t>
                      </a:r>
                      <a:endParaRPr lang="en-US" sz="1800" dirty="0"/>
                    </a:p>
                  </a:txBody>
                  <a:tcPr marT="45726" marB="45726"/>
                </a:tc>
                <a:tc>
                  <a:txBody>
                    <a:bodyPr/>
                    <a:lstStyle/>
                    <a:p>
                      <a:pPr algn="ctr"/>
                      <a:r>
                        <a:rPr lang="en-US" sz="1800" dirty="0" smtClean="0"/>
                        <a:t>7</a:t>
                      </a:r>
                      <a:endParaRPr lang="en-US" sz="1800" dirty="0"/>
                    </a:p>
                  </a:txBody>
                  <a:tcPr marT="45726" marB="45726"/>
                </a:tc>
              </a:tr>
              <a:tr h="365805">
                <a:tc>
                  <a:txBody>
                    <a:bodyPr/>
                    <a:lstStyle/>
                    <a:p>
                      <a:pPr algn="ctr"/>
                      <a:r>
                        <a:rPr lang="en-US" sz="1800" dirty="0" smtClean="0"/>
                        <a:t>( 2</a:t>
                      </a:r>
                      <a:r>
                        <a:rPr lang="en-US" sz="1800" baseline="0" dirty="0" smtClean="0"/>
                        <a:t> 3 </a:t>
                      </a:r>
                      <a:r>
                        <a:rPr lang="en-US" sz="1800" dirty="0" smtClean="0"/>
                        <a:t>)</a:t>
                      </a:r>
                      <a:endParaRPr lang="en-US" sz="1800" dirty="0"/>
                    </a:p>
                  </a:txBody>
                  <a:tcPr marT="45726" marB="45726"/>
                </a:tc>
                <a:tc>
                  <a:txBody>
                    <a:bodyPr/>
                    <a:lstStyle/>
                    <a:p>
                      <a:pPr algn="ctr"/>
                      <a:r>
                        <a:rPr lang="en-US" sz="1800" dirty="0" smtClean="0"/>
                        <a:t>8</a:t>
                      </a:r>
                    </a:p>
                  </a:txBody>
                  <a:tcPr marT="45726" marB="45726"/>
                </a:tc>
              </a:tr>
              <a:tr h="365805">
                <a:tc>
                  <a:txBody>
                    <a:bodyPr/>
                    <a:lstStyle/>
                    <a:p>
                      <a:pPr algn="ctr"/>
                      <a:r>
                        <a:rPr lang="en-US" sz="1800" dirty="0" smtClean="0"/>
                        <a:t>( 1 2 3 )</a:t>
                      </a:r>
                      <a:endParaRPr lang="en-US" sz="1800" dirty="0"/>
                    </a:p>
                  </a:txBody>
                  <a:tcPr marT="45726" marB="45726"/>
                </a:tc>
                <a:tc>
                  <a:txBody>
                    <a:bodyPr/>
                    <a:lstStyle/>
                    <a:p>
                      <a:pPr algn="ctr"/>
                      <a:r>
                        <a:rPr lang="en-US" sz="1800" dirty="0" smtClean="0"/>
                        <a:t>9</a:t>
                      </a:r>
                      <a:endParaRPr lang="en-US" sz="1800" dirty="0"/>
                    </a:p>
                  </a:txBody>
                  <a:tcPr marT="45726" marB="45726"/>
                </a:tc>
              </a:tr>
            </a:tbl>
          </a:graphicData>
        </a:graphic>
      </p:graphicFrame>
      <p:graphicFrame>
        <p:nvGraphicFramePr>
          <p:cNvPr id="3075" name="Object 3"/>
          <p:cNvGraphicFramePr>
            <a:graphicFrameLocks noChangeAspect="1"/>
          </p:cNvGraphicFramePr>
          <p:nvPr/>
        </p:nvGraphicFramePr>
        <p:xfrm>
          <a:off x="838200" y="3505200"/>
          <a:ext cx="1752600" cy="442913"/>
        </p:xfrm>
        <a:graphic>
          <a:graphicData uri="http://schemas.openxmlformats.org/presentationml/2006/ole">
            <mc:AlternateContent xmlns:mc="http://schemas.openxmlformats.org/markup-compatibility/2006">
              <mc:Choice xmlns:v="urn:schemas-microsoft-com:vml" Requires="v">
                <p:oleObj spid="_x0000_s6234" name="Equation" r:id="rId6" imgW="672840" imgH="253800" progId="Equation.3">
                  <p:embed/>
                </p:oleObj>
              </mc:Choice>
              <mc:Fallback>
                <p:oleObj name="Equation" r:id="rId6" imgW="672840" imgH="253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3505200"/>
                        <a:ext cx="1752600"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6" name="Object 4"/>
          <p:cNvGraphicFramePr>
            <a:graphicFrameLocks noChangeAspect="1"/>
          </p:cNvGraphicFramePr>
          <p:nvPr/>
        </p:nvGraphicFramePr>
        <p:xfrm>
          <a:off x="838200" y="4343400"/>
          <a:ext cx="1785938" cy="442913"/>
        </p:xfrm>
        <a:graphic>
          <a:graphicData uri="http://schemas.openxmlformats.org/presentationml/2006/ole">
            <mc:AlternateContent xmlns:mc="http://schemas.openxmlformats.org/markup-compatibility/2006">
              <mc:Choice xmlns:v="urn:schemas-microsoft-com:vml" Requires="v">
                <p:oleObj spid="_x0000_s6235" name="Equation" r:id="rId8" imgW="685800" imgH="253800" progId="Equation.3">
                  <p:embed/>
                </p:oleObj>
              </mc:Choice>
              <mc:Fallback>
                <p:oleObj name="Equation" r:id="rId8" imgW="685800" imgH="253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4343400"/>
                        <a:ext cx="1785938"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53196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p:txBody>
          <a:bodyPr/>
          <a:lstStyle/>
          <a:p>
            <a:pPr eaLnBrk="1" hangingPunct="1"/>
            <a:r>
              <a:rPr lang="en-US" dirty="0" smtClean="0">
                <a:latin typeface="+mn-lt"/>
              </a:rPr>
              <a:t>Super Additive property</a:t>
            </a:r>
          </a:p>
        </p:txBody>
      </p:sp>
      <p:sp>
        <p:nvSpPr>
          <p:cNvPr id="3078" name="Content Placeholder 2"/>
          <p:cNvSpPr>
            <a:spLocks noGrp="1"/>
          </p:cNvSpPr>
          <p:nvPr>
            <p:ph idx="1"/>
          </p:nvPr>
        </p:nvSpPr>
        <p:spPr>
          <a:xfrm>
            <a:off x="304800" y="1219200"/>
            <a:ext cx="8229600" cy="4525963"/>
          </a:xfrm>
        </p:spPr>
        <p:txBody>
          <a:bodyPr/>
          <a:lstStyle/>
          <a:p>
            <a:pPr eaLnBrk="1" hangingPunct="1"/>
            <a:endParaRPr lang="en-US" dirty="0" smtClean="0"/>
          </a:p>
          <a:p>
            <a:pPr eaLnBrk="1" hangingPunct="1"/>
            <a:endParaRPr lang="en-US" dirty="0" smtClean="0"/>
          </a:p>
          <a:p>
            <a:pPr eaLnBrk="1" hangingPunct="1"/>
            <a:r>
              <a:rPr lang="en-US" dirty="0" smtClean="0"/>
              <a:t> </a:t>
            </a:r>
            <a:r>
              <a:rPr lang="en-US" dirty="0" smtClean="0"/>
              <a:t>Nothing is lost by merging coalitions</a:t>
            </a:r>
          </a:p>
          <a:p>
            <a:pPr eaLnBrk="1" hangingPunct="1"/>
            <a:endParaRPr lang="en-US" dirty="0" smtClean="0"/>
          </a:p>
          <a:p>
            <a:pPr eaLnBrk="1" hangingPunct="1">
              <a:buFont typeface="Arial" charset="0"/>
              <a:buNone/>
            </a:pPr>
            <a:r>
              <a:rPr lang="en-US" dirty="0" smtClean="0"/>
              <a:t>        </a:t>
            </a:r>
            <a:endParaRPr lang="en-US" dirty="0" smtClean="0"/>
          </a:p>
        </p:txBody>
      </p:sp>
      <p:graphicFrame>
        <p:nvGraphicFramePr>
          <p:cNvPr id="3074" name="Object 2"/>
          <p:cNvGraphicFramePr>
            <a:graphicFrameLocks noChangeAspect="1"/>
          </p:cNvGraphicFramePr>
          <p:nvPr/>
        </p:nvGraphicFramePr>
        <p:xfrm>
          <a:off x="2971800" y="1371600"/>
          <a:ext cx="1981200" cy="898525"/>
        </p:xfrm>
        <a:graphic>
          <a:graphicData uri="http://schemas.openxmlformats.org/presentationml/2006/ole">
            <mc:AlternateContent xmlns:mc="http://schemas.openxmlformats.org/markup-compatibility/2006">
              <mc:Choice xmlns:v="urn:schemas-microsoft-com:vml" Requires="v">
                <p:oleObj spid="_x0000_s3152" name="Equation" r:id="rId3" imgW="812520" imgH="368280" progId="Equation.3">
                  <p:embed/>
                </p:oleObj>
              </mc:Choice>
              <mc:Fallback>
                <p:oleObj name="Equation" r:id="rId3" imgW="812520" imgH="3682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371600"/>
                        <a:ext cx="1981200"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1"/>
          <p:cNvSpPr>
            <a:spLocks noGrp="1"/>
          </p:cNvSpPr>
          <p:nvPr>
            <p:ph type="title"/>
          </p:nvPr>
        </p:nvSpPr>
        <p:spPr>
          <a:xfrm>
            <a:off x="1219200" y="0"/>
            <a:ext cx="7010400" cy="1020762"/>
          </a:xfrm>
        </p:spPr>
        <p:txBody>
          <a:bodyPr/>
          <a:lstStyle/>
          <a:p>
            <a:pPr eaLnBrk="1" hangingPunct="1"/>
            <a:r>
              <a:rPr lang="en-US" dirty="0" smtClean="0">
                <a:latin typeface="+mn-lt"/>
              </a:rPr>
              <a:t>Stability</a:t>
            </a:r>
            <a:endParaRPr lang="en-US" dirty="0" smtClean="0">
              <a:latin typeface="+mn-lt"/>
            </a:endParaRPr>
          </a:p>
        </p:txBody>
      </p:sp>
      <p:sp>
        <p:nvSpPr>
          <p:cNvPr id="4101" name="Content Placeholder 2"/>
          <p:cNvSpPr>
            <a:spLocks noGrp="1"/>
          </p:cNvSpPr>
          <p:nvPr>
            <p:ph idx="1"/>
          </p:nvPr>
        </p:nvSpPr>
        <p:spPr>
          <a:xfrm>
            <a:off x="457200" y="1600201"/>
            <a:ext cx="8382000" cy="2819400"/>
          </a:xfrm>
        </p:spPr>
        <p:txBody>
          <a:bodyPr/>
          <a:lstStyle/>
          <a:p>
            <a:pPr eaLnBrk="1" hangingPunct="1"/>
            <a:r>
              <a:rPr lang="en-US" dirty="0" smtClean="0"/>
              <a:t>Feasibility does not imply stability. Defections are possible.</a:t>
            </a:r>
          </a:p>
          <a:p>
            <a:pPr eaLnBrk="1" hangingPunct="1"/>
            <a:r>
              <a:rPr lang="en-US" dirty="0" smtClean="0"/>
              <a:t>      is stable if </a:t>
            </a:r>
            <a:r>
              <a:rPr lang="en-US" i="1" dirty="0" smtClean="0"/>
              <a:t>x </a:t>
            </a:r>
            <a:r>
              <a:rPr lang="en-US" dirty="0" smtClean="0"/>
              <a:t>subset of agents gets paid more, as a whole, </a:t>
            </a:r>
            <a:r>
              <a:rPr lang="en-US" dirty="0" smtClean="0"/>
              <a:t>than </a:t>
            </a:r>
            <a:r>
              <a:rPr lang="en-US" dirty="0" smtClean="0"/>
              <a:t>they get paid in</a:t>
            </a:r>
          </a:p>
          <a:p>
            <a:pPr eaLnBrk="1" hangingPunct="1">
              <a:buFont typeface="Arial" charset="0"/>
              <a:buNone/>
            </a:pPr>
            <a:r>
              <a:rPr lang="en-US" dirty="0" smtClean="0"/>
              <a:t>.</a:t>
            </a:r>
            <a:endParaRPr lang="en-US" dirty="0" smtClean="0"/>
          </a:p>
          <a:p>
            <a:pPr eaLnBrk="1" hangingPunct="1">
              <a:buFont typeface="Arial" charset="0"/>
              <a:buNone/>
            </a:pPr>
            <a:endParaRPr lang="en-US" dirty="0" smtClean="0"/>
          </a:p>
        </p:txBody>
      </p:sp>
      <p:graphicFrame>
        <p:nvGraphicFramePr>
          <p:cNvPr id="4098" name="Object 3"/>
          <p:cNvGraphicFramePr>
            <a:graphicFrameLocks noChangeAspect="1"/>
          </p:cNvGraphicFramePr>
          <p:nvPr/>
        </p:nvGraphicFramePr>
        <p:xfrm>
          <a:off x="1066800" y="2651125"/>
          <a:ext cx="457200" cy="549275"/>
        </p:xfrm>
        <a:graphic>
          <a:graphicData uri="http://schemas.openxmlformats.org/presentationml/2006/ole">
            <mc:AlternateContent xmlns:mc="http://schemas.openxmlformats.org/markup-compatibility/2006">
              <mc:Choice xmlns:v="urn:schemas-microsoft-com:vml" Requires="v">
                <p:oleObj spid="_x0000_s4173" name="Equation" r:id="rId4" imgW="126720" imgH="228600" progId="Equation.3">
                  <p:embed/>
                </p:oleObj>
              </mc:Choice>
              <mc:Fallback>
                <p:oleObj name="Equation" r:id="rId4" imgW="12672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651125"/>
                        <a:ext cx="4572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4"/>
          <p:cNvGraphicFramePr>
            <a:graphicFrameLocks noChangeAspect="1"/>
          </p:cNvGraphicFramePr>
          <p:nvPr/>
        </p:nvGraphicFramePr>
        <p:xfrm>
          <a:off x="7315200" y="3124200"/>
          <a:ext cx="457200" cy="549275"/>
        </p:xfrm>
        <a:graphic>
          <a:graphicData uri="http://schemas.openxmlformats.org/presentationml/2006/ole">
            <mc:AlternateContent xmlns:mc="http://schemas.openxmlformats.org/markup-compatibility/2006">
              <mc:Choice xmlns:v="urn:schemas-microsoft-com:vml" Requires="v">
                <p:oleObj spid="_x0000_s4174" name="Equation" r:id="rId6" imgW="126720" imgH="228600" progId="Equation.3">
                  <p:embed/>
                </p:oleObj>
              </mc:Choice>
              <mc:Fallback>
                <p:oleObj name="Equation" r:id="rId6" imgW="12672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3124200"/>
                        <a:ext cx="4572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le 1"/>
          <p:cNvSpPr>
            <a:spLocks noGrp="1"/>
          </p:cNvSpPr>
          <p:nvPr>
            <p:ph type="title"/>
          </p:nvPr>
        </p:nvSpPr>
        <p:spPr>
          <a:xfrm>
            <a:off x="1066800" y="0"/>
            <a:ext cx="6553200" cy="754083"/>
          </a:xfrm>
        </p:spPr>
        <p:txBody>
          <a:bodyPr/>
          <a:lstStyle/>
          <a:p>
            <a:pPr eaLnBrk="1" hangingPunct="1"/>
            <a:r>
              <a:rPr lang="en-US" dirty="0" smtClean="0">
                <a:latin typeface="+mn-lt"/>
              </a:rPr>
              <a:t>The Core</a:t>
            </a:r>
            <a:endParaRPr lang="en-US" dirty="0" smtClean="0">
              <a:latin typeface="+mn-lt"/>
            </a:endParaRPr>
          </a:p>
        </p:txBody>
      </p:sp>
      <p:sp>
        <p:nvSpPr>
          <p:cNvPr id="5125" name="Content Placeholder 2"/>
          <p:cNvSpPr>
            <a:spLocks noGrp="1"/>
          </p:cNvSpPr>
          <p:nvPr>
            <p:ph idx="1"/>
          </p:nvPr>
        </p:nvSpPr>
        <p:spPr/>
        <p:txBody>
          <a:bodyPr/>
          <a:lstStyle/>
          <a:p>
            <a:pPr eaLnBrk="1" hangingPunct="1"/>
            <a:r>
              <a:rPr lang="en-US" dirty="0" smtClean="0"/>
              <a:t>An Outcome       is in the </a:t>
            </a:r>
            <a:r>
              <a:rPr lang="en-US" b="1" dirty="0" smtClean="0"/>
              <a:t>core</a:t>
            </a:r>
            <a:r>
              <a:rPr lang="en-US" dirty="0" smtClean="0"/>
              <a:t> if </a:t>
            </a:r>
          </a:p>
          <a:p>
            <a:pPr marL="971550" lvl="1" indent="-514350" eaLnBrk="1" hangingPunct="1">
              <a:buFont typeface="+mj-lt"/>
              <a:buAutoNum type="arabicPeriod"/>
            </a:pPr>
            <a:r>
              <a:rPr lang="en-US" dirty="0" smtClean="0"/>
              <a:t>                                         </a:t>
            </a:r>
            <a:r>
              <a:rPr lang="en-US" sz="2000" dirty="0" smtClean="0"/>
              <a:t>outcome  &gt;  coalition payoff  </a:t>
            </a:r>
          </a:p>
          <a:p>
            <a:pPr marL="971550" lvl="1" indent="-514350" eaLnBrk="1" hangingPunct="1">
              <a:buFont typeface="+mj-lt"/>
              <a:buAutoNum type="arabicPeriod"/>
            </a:pPr>
            <a:endParaRPr lang="en-US" dirty="0" smtClean="0"/>
          </a:p>
          <a:p>
            <a:pPr marL="914400" lvl="1" indent="-457200" eaLnBrk="1" hangingPunct="1">
              <a:buFont typeface="+mj-lt"/>
              <a:buAutoNum type="arabicPeriod"/>
            </a:pPr>
            <a:r>
              <a:rPr lang="en-US" sz="2400" dirty="0" smtClean="0"/>
              <a:t>It is stable </a:t>
            </a:r>
          </a:p>
        </p:txBody>
      </p:sp>
      <p:graphicFrame>
        <p:nvGraphicFramePr>
          <p:cNvPr id="5122" name="Object 2"/>
          <p:cNvGraphicFramePr>
            <a:graphicFrameLocks noChangeAspect="1"/>
          </p:cNvGraphicFramePr>
          <p:nvPr/>
        </p:nvGraphicFramePr>
        <p:xfrm>
          <a:off x="3048000" y="1600200"/>
          <a:ext cx="457200" cy="549275"/>
        </p:xfrm>
        <a:graphic>
          <a:graphicData uri="http://schemas.openxmlformats.org/presentationml/2006/ole">
            <mc:AlternateContent xmlns:mc="http://schemas.openxmlformats.org/markup-compatibility/2006">
              <mc:Choice xmlns:v="urn:schemas-microsoft-com:vml" Requires="v">
                <p:oleObj spid="_x0000_s5196" name="Equation" r:id="rId4" imgW="126720" imgH="228600" progId="Equation.3">
                  <p:embed/>
                </p:oleObj>
              </mc:Choice>
              <mc:Fallback>
                <p:oleObj name="Equation" r:id="rId4" imgW="12672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600200"/>
                        <a:ext cx="4572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3"/>
          <p:cNvGraphicFramePr>
            <a:graphicFrameLocks noChangeAspect="1"/>
          </p:cNvGraphicFramePr>
          <p:nvPr/>
        </p:nvGraphicFramePr>
        <p:xfrm>
          <a:off x="1447800" y="2209800"/>
          <a:ext cx="3505200" cy="685800"/>
        </p:xfrm>
        <a:graphic>
          <a:graphicData uri="http://schemas.openxmlformats.org/presentationml/2006/ole">
            <mc:AlternateContent xmlns:mc="http://schemas.openxmlformats.org/markup-compatibility/2006">
              <mc:Choice xmlns:v="urn:schemas-microsoft-com:vml" Requires="v">
                <p:oleObj spid="_x0000_s5197" name="Equation" r:id="rId6" imgW="1333440" imgH="368280" progId="Equation.3">
                  <p:embed/>
                </p:oleObj>
              </mc:Choice>
              <mc:Fallback>
                <p:oleObj name="Equation" r:id="rId6" imgW="1333440" imgH="36828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2209800"/>
                        <a:ext cx="3505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a:xfrm>
            <a:off x="533400" y="31668"/>
            <a:ext cx="8001000" cy="715962"/>
          </a:xfrm>
        </p:spPr>
        <p:txBody>
          <a:bodyPr/>
          <a:lstStyle/>
          <a:p>
            <a:pPr eaLnBrk="1" hangingPunct="1"/>
            <a:r>
              <a:rPr lang="en-US" dirty="0" smtClean="0">
                <a:latin typeface="+mn-lt"/>
              </a:rPr>
              <a:t>Core:  </a:t>
            </a:r>
            <a:r>
              <a:rPr lang="en-US" dirty="0">
                <a:latin typeface="+mn-lt"/>
              </a:rPr>
              <a:t>E</a:t>
            </a:r>
            <a:r>
              <a:rPr lang="en-US" dirty="0" smtClean="0">
                <a:latin typeface="+mn-lt"/>
              </a:rPr>
              <a:t>xample 1</a:t>
            </a:r>
            <a:endParaRPr lang="en-US" dirty="0" smtClean="0">
              <a:latin typeface="+mn-lt"/>
            </a:endParaRPr>
          </a:p>
        </p:txBody>
      </p:sp>
      <p:sp>
        <p:nvSpPr>
          <p:cNvPr id="3078" name="Content Placeholder 2"/>
          <p:cNvSpPr>
            <a:spLocks noGrp="1"/>
          </p:cNvSpPr>
          <p:nvPr>
            <p:ph idx="1"/>
          </p:nvPr>
        </p:nvSpPr>
        <p:spPr/>
        <p:txBody>
          <a:bodyPr/>
          <a:lstStyle/>
          <a:p>
            <a:pPr eaLnBrk="1" hangingPunct="1"/>
            <a:endParaRPr lang="en-US" dirty="0" smtClean="0"/>
          </a:p>
          <a:p>
            <a:pPr eaLnBrk="1" hangingPunct="1"/>
            <a:endParaRPr lang="en-US" dirty="0" smtClean="0"/>
          </a:p>
          <a:p>
            <a:pPr eaLnBrk="1" hangingPunct="1">
              <a:buFont typeface="Arial" charset="0"/>
              <a:buNone/>
            </a:pPr>
            <a:r>
              <a:rPr lang="en-US" dirty="0" smtClean="0"/>
              <a:t>                    </a:t>
            </a:r>
            <a:r>
              <a:rPr lang="en-US" sz="2400" dirty="0" smtClean="0"/>
              <a:t>is in the core</a:t>
            </a:r>
            <a:endParaRPr lang="en-US" sz="2400" dirty="0" smtClean="0"/>
          </a:p>
          <a:p>
            <a:pPr eaLnBrk="1" hangingPunct="1">
              <a:buFont typeface="Arial" charset="0"/>
              <a:buNone/>
            </a:pPr>
            <a:r>
              <a:rPr lang="en-US" sz="2400" dirty="0" smtClean="0"/>
              <a:t>                           </a:t>
            </a:r>
            <a:r>
              <a:rPr lang="en-US" sz="2400" dirty="0" smtClean="0"/>
              <a:t>is </a:t>
            </a:r>
            <a:r>
              <a:rPr lang="en-US" sz="2400" dirty="0" smtClean="0"/>
              <a:t>not in the core</a:t>
            </a:r>
          </a:p>
          <a:p>
            <a:pPr eaLnBrk="1" hangingPunct="1">
              <a:buFont typeface="Arial" charset="0"/>
              <a:buNone/>
            </a:pPr>
            <a:r>
              <a:rPr lang="en-US" sz="2400" dirty="0"/>
              <a:t> </a:t>
            </a:r>
            <a:r>
              <a:rPr lang="en-US" sz="2400" dirty="0" smtClean="0"/>
              <a:t>                          is not in the core</a:t>
            </a:r>
            <a:endParaRPr lang="en-US" sz="2400" dirty="0" smtClean="0"/>
          </a:p>
          <a:p>
            <a:pPr eaLnBrk="1" hangingPunct="1">
              <a:buFont typeface="Arial" charset="0"/>
              <a:buNone/>
            </a:pPr>
            <a:r>
              <a:rPr lang="en-US" dirty="0" smtClean="0"/>
              <a:t>        </a:t>
            </a:r>
          </a:p>
        </p:txBody>
      </p:sp>
      <p:graphicFrame>
        <p:nvGraphicFramePr>
          <p:cNvPr id="5" name="Table 4"/>
          <p:cNvGraphicFramePr>
            <a:graphicFrameLocks noGrp="1"/>
          </p:cNvGraphicFramePr>
          <p:nvPr>
            <p:extLst>
              <p:ext uri="{D42A27DB-BD31-4B8C-83A1-F6EECF244321}">
                <p14:modId xmlns:p14="http://schemas.microsoft.com/office/powerpoint/2010/main" val="2047886110"/>
              </p:ext>
            </p:extLst>
          </p:nvPr>
        </p:nvGraphicFramePr>
        <p:xfrm>
          <a:off x="6248400" y="1295400"/>
          <a:ext cx="1981200" cy="2926440"/>
        </p:xfrm>
        <a:graphic>
          <a:graphicData uri="http://schemas.openxmlformats.org/drawingml/2006/table">
            <a:tbl>
              <a:tblPr firstRow="1" bandRow="1">
                <a:tableStyleId>{5940675A-B579-460E-94D1-54222C63F5DA}</a:tableStyleId>
              </a:tblPr>
              <a:tblGrid>
                <a:gridCol w="990600"/>
                <a:gridCol w="990600"/>
              </a:tblGrid>
              <a:tr h="365805">
                <a:tc>
                  <a:txBody>
                    <a:bodyPr/>
                    <a:lstStyle/>
                    <a:p>
                      <a:pPr algn="ctr"/>
                      <a:r>
                        <a:rPr lang="en-US" sz="1800" dirty="0" smtClean="0"/>
                        <a:t>S</a:t>
                      </a:r>
                      <a:endParaRPr lang="en-US" sz="1800" i="1" dirty="0"/>
                    </a:p>
                  </a:txBody>
                  <a:tcPr marT="45726" marB="45726"/>
                </a:tc>
                <a:tc>
                  <a:txBody>
                    <a:bodyPr/>
                    <a:lstStyle/>
                    <a:p>
                      <a:pPr algn="ctr"/>
                      <a:r>
                        <a:rPr lang="en-US" sz="1800" dirty="0" smtClean="0"/>
                        <a:t>V(S)</a:t>
                      </a:r>
                      <a:endParaRPr lang="en-US" sz="1800" i="1" dirty="0"/>
                    </a:p>
                  </a:txBody>
                  <a:tcPr marT="45726" marB="45726"/>
                </a:tc>
              </a:tr>
              <a:tr h="365805">
                <a:tc>
                  <a:txBody>
                    <a:bodyPr/>
                    <a:lstStyle/>
                    <a:p>
                      <a:pPr algn="ctr"/>
                      <a:r>
                        <a:rPr lang="en-US" sz="1800" dirty="0" smtClean="0"/>
                        <a:t>(1)</a:t>
                      </a:r>
                      <a:endParaRPr lang="en-US" sz="1800" dirty="0"/>
                    </a:p>
                  </a:txBody>
                  <a:tcPr marT="45726" marB="45726"/>
                </a:tc>
                <a:tc>
                  <a:txBody>
                    <a:bodyPr/>
                    <a:lstStyle/>
                    <a:p>
                      <a:pPr algn="ctr"/>
                      <a:r>
                        <a:rPr lang="en-US" sz="1800" dirty="0" smtClean="0"/>
                        <a:t>1</a:t>
                      </a:r>
                      <a:endParaRPr lang="en-US" sz="1800" dirty="0"/>
                    </a:p>
                  </a:txBody>
                  <a:tcPr marT="45726" marB="45726"/>
                </a:tc>
              </a:tr>
              <a:tr h="365805">
                <a:tc>
                  <a:txBody>
                    <a:bodyPr/>
                    <a:lstStyle/>
                    <a:p>
                      <a:pPr algn="ctr"/>
                      <a:r>
                        <a:rPr lang="en-US" sz="1800" dirty="0" smtClean="0"/>
                        <a:t>(2)</a:t>
                      </a:r>
                      <a:endParaRPr lang="en-US" sz="1800" dirty="0"/>
                    </a:p>
                  </a:txBody>
                  <a:tcPr marT="45726" marB="45726"/>
                </a:tc>
                <a:tc>
                  <a:txBody>
                    <a:bodyPr/>
                    <a:lstStyle/>
                    <a:p>
                      <a:pPr algn="ctr"/>
                      <a:r>
                        <a:rPr lang="en-US" sz="1800" dirty="0" smtClean="0"/>
                        <a:t>2</a:t>
                      </a:r>
                      <a:endParaRPr lang="en-US" sz="1800" dirty="0"/>
                    </a:p>
                  </a:txBody>
                  <a:tcPr marT="45726" marB="45726"/>
                </a:tc>
              </a:tr>
              <a:tr h="365805">
                <a:tc>
                  <a:txBody>
                    <a:bodyPr/>
                    <a:lstStyle/>
                    <a:p>
                      <a:pPr algn="ctr"/>
                      <a:r>
                        <a:rPr lang="en-US" sz="1800" dirty="0" smtClean="0"/>
                        <a:t>(3)</a:t>
                      </a:r>
                      <a:endParaRPr lang="en-US" sz="1800" dirty="0"/>
                    </a:p>
                  </a:txBody>
                  <a:tcPr marT="45726" marB="45726"/>
                </a:tc>
                <a:tc>
                  <a:txBody>
                    <a:bodyPr/>
                    <a:lstStyle/>
                    <a:p>
                      <a:pPr algn="ctr"/>
                      <a:r>
                        <a:rPr lang="en-US" sz="1800" dirty="0" smtClean="0"/>
                        <a:t>2</a:t>
                      </a:r>
                      <a:endParaRPr lang="en-US" sz="1800" dirty="0"/>
                    </a:p>
                  </a:txBody>
                  <a:tcPr marT="45726" marB="45726"/>
                </a:tc>
              </a:tr>
              <a:tr h="365805">
                <a:tc>
                  <a:txBody>
                    <a:bodyPr/>
                    <a:lstStyle/>
                    <a:p>
                      <a:pPr algn="ctr"/>
                      <a:r>
                        <a:rPr lang="en-US" sz="1800" dirty="0" smtClean="0"/>
                        <a:t>(1 </a:t>
                      </a:r>
                      <a:r>
                        <a:rPr lang="en-US" sz="1800" dirty="0" smtClean="0"/>
                        <a:t>2)</a:t>
                      </a:r>
                      <a:endParaRPr lang="en-US" sz="1800" dirty="0"/>
                    </a:p>
                  </a:txBody>
                  <a:tcPr marT="45726" marB="45726"/>
                </a:tc>
                <a:tc>
                  <a:txBody>
                    <a:bodyPr/>
                    <a:lstStyle/>
                    <a:p>
                      <a:pPr algn="ctr"/>
                      <a:r>
                        <a:rPr lang="en-US" sz="1800" dirty="0" smtClean="0"/>
                        <a:t>4</a:t>
                      </a:r>
                      <a:endParaRPr lang="en-US" sz="1800" dirty="0"/>
                    </a:p>
                  </a:txBody>
                  <a:tcPr marT="45726" marB="45726"/>
                </a:tc>
              </a:tr>
              <a:tr h="365805">
                <a:tc>
                  <a:txBody>
                    <a:bodyPr/>
                    <a:lstStyle/>
                    <a:p>
                      <a:pPr algn="ctr"/>
                      <a:r>
                        <a:rPr lang="en-US" sz="1800" dirty="0" smtClean="0"/>
                        <a:t>( </a:t>
                      </a:r>
                      <a:r>
                        <a:rPr lang="en-US" sz="1800" dirty="0" smtClean="0"/>
                        <a:t>1</a:t>
                      </a:r>
                      <a:r>
                        <a:rPr lang="en-US" sz="1800" baseline="0" dirty="0" smtClean="0"/>
                        <a:t> 3</a:t>
                      </a:r>
                      <a:r>
                        <a:rPr lang="en-US" sz="1800" dirty="0" smtClean="0"/>
                        <a:t>)</a:t>
                      </a:r>
                      <a:endParaRPr lang="en-US" sz="1800" dirty="0"/>
                    </a:p>
                  </a:txBody>
                  <a:tcPr marT="45726" marB="45726"/>
                </a:tc>
                <a:tc>
                  <a:txBody>
                    <a:bodyPr/>
                    <a:lstStyle/>
                    <a:p>
                      <a:pPr algn="ctr"/>
                      <a:r>
                        <a:rPr lang="en-US" sz="1800" dirty="0" smtClean="0"/>
                        <a:t>3</a:t>
                      </a:r>
                      <a:endParaRPr lang="en-US" sz="1800" dirty="0" smtClean="0"/>
                    </a:p>
                  </a:txBody>
                  <a:tcPr marT="45726" marB="45726"/>
                </a:tc>
              </a:tr>
              <a:tr h="365805">
                <a:tc>
                  <a:txBody>
                    <a:bodyPr/>
                    <a:lstStyle/>
                    <a:p>
                      <a:pPr algn="ctr"/>
                      <a:r>
                        <a:rPr lang="en-US" sz="1800" dirty="0" smtClean="0"/>
                        <a:t>(2 </a:t>
                      </a:r>
                      <a:r>
                        <a:rPr lang="en-US" sz="1800" dirty="0" smtClean="0"/>
                        <a:t>3 )</a:t>
                      </a:r>
                      <a:endParaRPr lang="en-US" sz="1800" dirty="0"/>
                    </a:p>
                  </a:txBody>
                  <a:tcPr marT="45726" marB="45726"/>
                </a:tc>
                <a:tc>
                  <a:txBody>
                    <a:bodyPr/>
                    <a:lstStyle/>
                    <a:p>
                      <a:pPr algn="ctr"/>
                      <a:r>
                        <a:rPr lang="en-US" sz="1800" dirty="0" smtClean="0"/>
                        <a:t>4</a:t>
                      </a:r>
                      <a:endParaRPr lang="en-US" sz="1800" dirty="0"/>
                    </a:p>
                  </a:txBody>
                  <a:tcPr marT="45726" marB="45726"/>
                </a:tc>
              </a:tr>
              <a:tr h="365805">
                <a:tc>
                  <a:txBody>
                    <a:bodyPr/>
                    <a:lstStyle/>
                    <a:p>
                      <a:pPr algn="ctr"/>
                      <a:r>
                        <a:rPr lang="en-US" sz="1800" dirty="0" smtClean="0"/>
                        <a:t>(1 2 3)</a:t>
                      </a:r>
                      <a:endParaRPr lang="en-US" sz="1800" dirty="0"/>
                    </a:p>
                  </a:txBody>
                  <a:tcPr marT="45726" marB="45726"/>
                </a:tc>
                <a:tc>
                  <a:txBody>
                    <a:bodyPr/>
                    <a:lstStyle/>
                    <a:p>
                      <a:pPr algn="ctr"/>
                      <a:r>
                        <a:rPr lang="en-US" sz="1800" dirty="0" smtClean="0"/>
                        <a:t>6</a:t>
                      </a:r>
                      <a:endParaRPr lang="en-US" sz="1800" dirty="0"/>
                    </a:p>
                  </a:txBody>
                  <a:tcPr marT="45726" marB="45726"/>
                </a:tc>
              </a:tr>
            </a:tbl>
          </a:graphicData>
        </a:graphic>
      </p:graphicFrame>
      <p:graphicFrame>
        <p:nvGraphicFramePr>
          <p:cNvPr id="3075" name="Object 3"/>
          <p:cNvGraphicFramePr>
            <a:graphicFrameLocks noChangeAspect="1"/>
          </p:cNvGraphicFramePr>
          <p:nvPr>
            <p:extLst>
              <p:ext uri="{D42A27DB-BD31-4B8C-83A1-F6EECF244321}">
                <p14:modId xmlns:p14="http://schemas.microsoft.com/office/powerpoint/2010/main" val="351245653"/>
              </p:ext>
            </p:extLst>
          </p:nvPr>
        </p:nvGraphicFramePr>
        <p:xfrm>
          <a:off x="838200" y="2895600"/>
          <a:ext cx="1819275" cy="442913"/>
        </p:xfrm>
        <a:graphic>
          <a:graphicData uri="http://schemas.openxmlformats.org/presentationml/2006/ole">
            <mc:AlternateContent xmlns:mc="http://schemas.openxmlformats.org/markup-compatibility/2006">
              <mc:Choice xmlns:v="urn:schemas-microsoft-com:vml" Requires="v">
                <p:oleObj spid="_x0000_s7238" name="Equation" r:id="rId4" imgW="698400" imgH="253800" progId="Equation.3">
                  <p:embed/>
                </p:oleObj>
              </mc:Choice>
              <mc:Fallback>
                <p:oleObj name="Equation" r:id="rId4" imgW="698400" imgH="253800" progId="Equation.3">
                  <p:embed/>
                  <p:pic>
                    <p:nvPicPr>
                      <p:cNvPr id="0" name=""/>
                      <p:cNvPicPr>
                        <a:picLocks noChangeAspect="1" noChangeArrowheads="1"/>
                      </p:cNvPicPr>
                      <p:nvPr/>
                    </p:nvPicPr>
                    <p:blipFill>
                      <a:blip r:embed="rId5"/>
                      <a:srcRect/>
                      <a:stretch>
                        <a:fillRect/>
                      </a:stretch>
                    </p:blipFill>
                    <p:spPr bwMode="auto">
                      <a:xfrm>
                        <a:off x="838200" y="2895600"/>
                        <a:ext cx="181927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6" name="Object 4"/>
          <p:cNvGraphicFramePr>
            <a:graphicFrameLocks noChangeAspect="1"/>
          </p:cNvGraphicFramePr>
          <p:nvPr>
            <p:extLst>
              <p:ext uri="{D42A27DB-BD31-4B8C-83A1-F6EECF244321}">
                <p14:modId xmlns:p14="http://schemas.microsoft.com/office/powerpoint/2010/main" val="2782314219"/>
              </p:ext>
            </p:extLst>
          </p:nvPr>
        </p:nvGraphicFramePr>
        <p:xfrm>
          <a:off x="838200" y="3352800"/>
          <a:ext cx="1785938" cy="519113"/>
        </p:xfrm>
        <a:graphic>
          <a:graphicData uri="http://schemas.openxmlformats.org/presentationml/2006/ole">
            <mc:AlternateContent xmlns:mc="http://schemas.openxmlformats.org/markup-compatibility/2006">
              <mc:Choice xmlns:v="urn:schemas-microsoft-com:vml" Requires="v">
                <p:oleObj spid="_x0000_s7239" name="Equation" r:id="rId6" imgW="685800" imgH="253800" progId="Equation.3">
                  <p:embed/>
                </p:oleObj>
              </mc:Choice>
              <mc:Fallback>
                <p:oleObj name="Equation" r:id="rId6" imgW="685800" imgH="253800" progId="Equation.3">
                  <p:embed/>
                  <p:pic>
                    <p:nvPicPr>
                      <p:cNvPr id="0" name=""/>
                      <p:cNvPicPr>
                        <a:picLocks noChangeAspect="1" noChangeArrowheads="1"/>
                      </p:cNvPicPr>
                      <p:nvPr/>
                    </p:nvPicPr>
                    <p:blipFill>
                      <a:blip r:embed="rId7"/>
                      <a:srcRect/>
                      <a:stretch>
                        <a:fillRect/>
                      </a:stretch>
                    </p:blipFill>
                    <p:spPr bwMode="auto">
                      <a:xfrm>
                        <a:off x="838200" y="3352800"/>
                        <a:ext cx="1785938" cy="519113"/>
                      </a:xfrm>
                      <a:prstGeom prst="rect">
                        <a:avLst/>
                      </a:prstGeom>
                      <a:noFill/>
                      <a:ln>
                        <a:noFill/>
                      </a:ln>
                      <a:effectLs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555538478"/>
              </p:ext>
            </p:extLst>
          </p:nvPr>
        </p:nvGraphicFramePr>
        <p:xfrm>
          <a:off x="838200" y="3810000"/>
          <a:ext cx="1676400" cy="505704"/>
        </p:xfrm>
        <a:graphic>
          <a:graphicData uri="http://schemas.openxmlformats.org/presentationml/2006/ole">
            <mc:AlternateContent xmlns:mc="http://schemas.openxmlformats.org/markup-compatibility/2006">
              <mc:Choice xmlns:v="urn:schemas-microsoft-com:vml" Requires="v">
                <p:oleObj spid="_x0000_s7240" name="Equation" r:id="rId8" imgW="660240" imgH="253800" progId="Equation.3">
                  <p:embed/>
                </p:oleObj>
              </mc:Choice>
              <mc:Fallback>
                <p:oleObj name="Equation" r:id="rId8" imgW="660240" imgH="253800" progId="Equation.3">
                  <p:embed/>
                  <p:pic>
                    <p:nvPicPr>
                      <p:cNvPr id="0" name="Object 4"/>
                      <p:cNvPicPr>
                        <a:picLocks noChangeAspect="1" noChangeArrowheads="1"/>
                      </p:cNvPicPr>
                      <p:nvPr/>
                    </p:nvPicPr>
                    <p:blipFill>
                      <a:blip r:embed="rId9"/>
                      <a:srcRect/>
                      <a:stretch>
                        <a:fillRect/>
                      </a:stretch>
                    </p:blipFill>
                    <p:spPr bwMode="auto">
                      <a:xfrm>
                        <a:off x="838200" y="3810000"/>
                        <a:ext cx="1676400" cy="50570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549887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a:xfrm>
            <a:off x="0" y="31668"/>
            <a:ext cx="8991600" cy="958932"/>
          </a:xfrm>
        </p:spPr>
        <p:txBody>
          <a:bodyPr/>
          <a:lstStyle/>
          <a:p>
            <a:pPr eaLnBrk="1" hangingPunct="1"/>
            <a:r>
              <a:rPr lang="en-US" dirty="0" smtClean="0">
                <a:latin typeface="+mn-lt"/>
              </a:rPr>
              <a:t>The Core: Example 2: An empty core</a:t>
            </a:r>
            <a:endParaRPr lang="en-US" dirty="0" smtClean="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2560746573"/>
              </p:ext>
            </p:extLst>
          </p:nvPr>
        </p:nvGraphicFramePr>
        <p:xfrm>
          <a:off x="2971800" y="1524000"/>
          <a:ext cx="1981200" cy="2926440"/>
        </p:xfrm>
        <a:graphic>
          <a:graphicData uri="http://schemas.openxmlformats.org/drawingml/2006/table">
            <a:tbl>
              <a:tblPr firstRow="1" bandRow="1">
                <a:tableStyleId>{5940675A-B579-460E-94D1-54222C63F5DA}</a:tableStyleId>
              </a:tblPr>
              <a:tblGrid>
                <a:gridCol w="990600"/>
                <a:gridCol w="990600"/>
              </a:tblGrid>
              <a:tr h="365805">
                <a:tc>
                  <a:txBody>
                    <a:bodyPr/>
                    <a:lstStyle/>
                    <a:p>
                      <a:pPr algn="ctr"/>
                      <a:r>
                        <a:rPr lang="en-US" sz="1800" dirty="0" smtClean="0"/>
                        <a:t>S</a:t>
                      </a:r>
                      <a:endParaRPr lang="en-US" sz="1800" i="1" dirty="0"/>
                    </a:p>
                  </a:txBody>
                  <a:tcPr marT="45726" marB="45726"/>
                </a:tc>
                <a:tc>
                  <a:txBody>
                    <a:bodyPr/>
                    <a:lstStyle/>
                    <a:p>
                      <a:pPr algn="ctr"/>
                      <a:r>
                        <a:rPr lang="en-US" sz="1800" dirty="0" smtClean="0"/>
                        <a:t>V(S)</a:t>
                      </a:r>
                      <a:endParaRPr lang="en-US" sz="1800" i="1" dirty="0"/>
                    </a:p>
                  </a:txBody>
                  <a:tcPr marT="45726" marB="45726"/>
                </a:tc>
              </a:tr>
              <a:tr h="365805">
                <a:tc>
                  <a:txBody>
                    <a:bodyPr/>
                    <a:lstStyle/>
                    <a:p>
                      <a:pPr algn="ctr"/>
                      <a:r>
                        <a:rPr lang="en-US" sz="1800" dirty="0" smtClean="0"/>
                        <a:t>(1)</a:t>
                      </a:r>
                      <a:endParaRPr lang="en-US" sz="1800" dirty="0"/>
                    </a:p>
                  </a:txBody>
                  <a:tcPr marT="45726" marB="45726"/>
                </a:tc>
                <a:tc>
                  <a:txBody>
                    <a:bodyPr/>
                    <a:lstStyle/>
                    <a:p>
                      <a:pPr algn="ctr"/>
                      <a:r>
                        <a:rPr lang="en-US" sz="1800" dirty="0" smtClean="0"/>
                        <a:t>0</a:t>
                      </a:r>
                      <a:endParaRPr lang="en-US" sz="1800" dirty="0"/>
                    </a:p>
                  </a:txBody>
                  <a:tcPr marT="45726" marB="45726"/>
                </a:tc>
              </a:tr>
              <a:tr h="365805">
                <a:tc>
                  <a:txBody>
                    <a:bodyPr/>
                    <a:lstStyle/>
                    <a:p>
                      <a:pPr algn="ctr"/>
                      <a:r>
                        <a:rPr lang="en-US" sz="1800" dirty="0" smtClean="0"/>
                        <a:t>(2)</a:t>
                      </a:r>
                      <a:endParaRPr lang="en-US" sz="1800" dirty="0"/>
                    </a:p>
                  </a:txBody>
                  <a:tcPr marT="45726" marB="45726"/>
                </a:tc>
                <a:tc>
                  <a:txBody>
                    <a:bodyPr/>
                    <a:lstStyle/>
                    <a:p>
                      <a:pPr algn="ctr"/>
                      <a:r>
                        <a:rPr lang="en-US" sz="1800" dirty="0" smtClean="0"/>
                        <a:t>0</a:t>
                      </a:r>
                      <a:endParaRPr lang="en-US" sz="1800" dirty="0"/>
                    </a:p>
                  </a:txBody>
                  <a:tcPr marT="45726" marB="45726"/>
                </a:tc>
              </a:tr>
              <a:tr h="365805">
                <a:tc>
                  <a:txBody>
                    <a:bodyPr/>
                    <a:lstStyle/>
                    <a:p>
                      <a:pPr algn="ctr"/>
                      <a:r>
                        <a:rPr lang="en-US" sz="1800" dirty="0" smtClean="0"/>
                        <a:t>(3)</a:t>
                      </a:r>
                      <a:endParaRPr lang="en-US" sz="1800" dirty="0"/>
                    </a:p>
                  </a:txBody>
                  <a:tcPr marT="45726" marB="45726"/>
                </a:tc>
                <a:tc>
                  <a:txBody>
                    <a:bodyPr/>
                    <a:lstStyle/>
                    <a:p>
                      <a:pPr algn="ctr"/>
                      <a:r>
                        <a:rPr lang="en-US" sz="1800" dirty="0" smtClean="0"/>
                        <a:t>0</a:t>
                      </a:r>
                      <a:endParaRPr lang="en-US" sz="1800" dirty="0"/>
                    </a:p>
                  </a:txBody>
                  <a:tcPr marT="45726" marB="45726"/>
                </a:tc>
              </a:tr>
              <a:tr h="365805">
                <a:tc>
                  <a:txBody>
                    <a:bodyPr/>
                    <a:lstStyle/>
                    <a:p>
                      <a:pPr algn="ctr"/>
                      <a:r>
                        <a:rPr lang="en-US" sz="1800" dirty="0" smtClean="0"/>
                        <a:t>(1 </a:t>
                      </a:r>
                      <a:r>
                        <a:rPr lang="en-US" sz="1800" dirty="0" smtClean="0"/>
                        <a:t>2)</a:t>
                      </a:r>
                      <a:endParaRPr lang="en-US" sz="1800" dirty="0"/>
                    </a:p>
                  </a:txBody>
                  <a:tcPr marT="45726" marB="45726"/>
                </a:tc>
                <a:tc>
                  <a:txBody>
                    <a:bodyPr/>
                    <a:lstStyle/>
                    <a:p>
                      <a:pPr algn="ctr"/>
                      <a:r>
                        <a:rPr lang="en-US" sz="1800" dirty="0" smtClean="0"/>
                        <a:t>10</a:t>
                      </a:r>
                      <a:endParaRPr lang="en-US" sz="1800" dirty="0"/>
                    </a:p>
                  </a:txBody>
                  <a:tcPr marT="45726" marB="45726"/>
                </a:tc>
              </a:tr>
              <a:tr h="365805">
                <a:tc>
                  <a:txBody>
                    <a:bodyPr/>
                    <a:lstStyle/>
                    <a:p>
                      <a:pPr algn="ctr"/>
                      <a:r>
                        <a:rPr lang="en-US" sz="1800" dirty="0" smtClean="0"/>
                        <a:t>( </a:t>
                      </a:r>
                      <a:r>
                        <a:rPr lang="en-US" sz="1800" dirty="0" smtClean="0"/>
                        <a:t>1</a:t>
                      </a:r>
                      <a:r>
                        <a:rPr lang="en-US" sz="1800" baseline="0" dirty="0" smtClean="0"/>
                        <a:t> 3</a:t>
                      </a:r>
                      <a:r>
                        <a:rPr lang="en-US" sz="1800" dirty="0" smtClean="0"/>
                        <a:t>)</a:t>
                      </a:r>
                      <a:endParaRPr lang="en-US" sz="1800" dirty="0"/>
                    </a:p>
                  </a:txBody>
                  <a:tcPr marT="45726" marB="45726"/>
                </a:tc>
                <a:tc>
                  <a:txBody>
                    <a:bodyPr/>
                    <a:lstStyle/>
                    <a:p>
                      <a:pPr algn="ctr"/>
                      <a:r>
                        <a:rPr lang="en-US" sz="1800" dirty="0" smtClean="0"/>
                        <a:t>10</a:t>
                      </a:r>
                      <a:endParaRPr lang="en-US" sz="1800" dirty="0" smtClean="0"/>
                    </a:p>
                  </a:txBody>
                  <a:tcPr marT="45726" marB="45726"/>
                </a:tc>
              </a:tr>
              <a:tr h="365805">
                <a:tc>
                  <a:txBody>
                    <a:bodyPr/>
                    <a:lstStyle/>
                    <a:p>
                      <a:pPr algn="ctr"/>
                      <a:r>
                        <a:rPr lang="en-US" sz="1800" dirty="0" smtClean="0"/>
                        <a:t>(2 </a:t>
                      </a:r>
                      <a:r>
                        <a:rPr lang="en-US" sz="1800" dirty="0" smtClean="0"/>
                        <a:t>3 )</a:t>
                      </a:r>
                      <a:endParaRPr lang="en-US" sz="1800" dirty="0"/>
                    </a:p>
                  </a:txBody>
                  <a:tcPr marT="45726" marB="45726"/>
                </a:tc>
                <a:tc>
                  <a:txBody>
                    <a:bodyPr/>
                    <a:lstStyle/>
                    <a:p>
                      <a:pPr algn="ctr"/>
                      <a:r>
                        <a:rPr lang="en-US" sz="1800" dirty="0" smtClean="0"/>
                        <a:t>10</a:t>
                      </a:r>
                      <a:endParaRPr lang="en-US" sz="1800" dirty="0"/>
                    </a:p>
                  </a:txBody>
                  <a:tcPr marT="45726" marB="45726"/>
                </a:tc>
              </a:tr>
              <a:tr h="365805">
                <a:tc>
                  <a:txBody>
                    <a:bodyPr/>
                    <a:lstStyle/>
                    <a:p>
                      <a:pPr algn="ctr"/>
                      <a:r>
                        <a:rPr lang="en-US" sz="1800" dirty="0" smtClean="0"/>
                        <a:t>(1 2 3)</a:t>
                      </a:r>
                      <a:endParaRPr lang="en-US" sz="1800" dirty="0"/>
                    </a:p>
                  </a:txBody>
                  <a:tcPr marT="45726" marB="45726"/>
                </a:tc>
                <a:tc>
                  <a:txBody>
                    <a:bodyPr/>
                    <a:lstStyle/>
                    <a:p>
                      <a:pPr algn="ctr"/>
                      <a:r>
                        <a:rPr lang="en-US" sz="1800" dirty="0" smtClean="0"/>
                        <a:t>10</a:t>
                      </a:r>
                      <a:endParaRPr lang="en-US" sz="1800" dirty="0"/>
                    </a:p>
                  </a:txBody>
                  <a:tcPr marT="45726" marB="45726"/>
                </a:tc>
              </a:tr>
            </a:tbl>
          </a:graphicData>
        </a:graphic>
      </p:graphicFrame>
    </p:spTree>
    <p:extLst>
      <p:ext uri="{BB962C8B-B14F-4D97-AF65-F5344CB8AC3E}">
        <p14:creationId xmlns:p14="http://schemas.microsoft.com/office/powerpoint/2010/main" val="496236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TotalTime>
  <Words>1457</Words>
  <Application>Microsoft Office PowerPoint</Application>
  <PresentationFormat>On-screen Show (4:3)</PresentationFormat>
  <Paragraphs>190</Paragraphs>
  <Slides>14</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Office Theme</vt:lpstr>
      <vt:lpstr>Equation</vt:lpstr>
      <vt:lpstr>Microsoft Equation 3.0</vt:lpstr>
      <vt:lpstr>Coalition Games: A Lesson in Multiagent System Based on Jose Vidal’s book Fundamentals of Multiagent Systems</vt:lpstr>
      <vt:lpstr>Coalition game _ characteristic from game</vt:lpstr>
      <vt:lpstr>Transferable Utility</vt:lpstr>
      <vt:lpstr>Feasibility property</vt:lpstr>
      <vt:lpstr>Super Additive property</vt:lpstr>
      <vt:lpstr>Stability</vt:lpstr>
      <vt:lpstr>The Core</vt:lpstr>
      <vt:lpstr>Core:  Example 1</vt:lpstr>
      <vt:lpstr>The Core: Example 2: An empty core</vt:lpstr>
      <vt:lpstr>Core:  Example 3</vt:lpstr>
      <vt:lpstr>The Shapley Value (Fairness)</vt:lpstr>
      <vt:lpstr>Shapley value Example</vt:lpstr>
      <vt:lpstr>Relaxing the Core…</vt:lpstr>
      <vt:lpstr>References</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Coalition Game</dc:title>
  <dc:creator>naren</dc:creator>
  <cp:lastModifiedBy>Henry, Hexmoor</cp:lastModifiedBy>
  <cp:revision>42</cp:revision>
  <dcterms:created xsi:type="dcterms:W3CDTF">2008-12-06T02:06:25Z</dcterms:created>
  <dcterms:modified xsi:type="dcterms:W3CDTF">2012-10-04T17:53:53Z</dcterms:modified>
</cp:coreProperties>
</file>