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57" r:id="rId3"/>
    <p:sldId id="287" r:id="rId4"/>
    <p:sldId id="258" r:id="rId5"/>
    <p:sldId id="259" r:id="rId6"/>
    <p:sldId id="260" r:id="rId7"/>
    <p:sldId id="261" r:id="rId8"/>
    <p:sldId id="262" r:id="rId9"/>
    <p:sldId id="263" r:id="rId10"/>
    <p:sldId id="264" r:id="rId11"/>
    <p:sldId id="265" r:id="rId12"/>
    <p:sldId id="266" r:id="rId13"/>
    <p:sldId id="288" r:id="rId14"/>
    <p:sldId id="267" r:id="rId15"/>
    <p:sldId id="268" r:id="rId16"/>
    <p:sldId id="269" r:id="rId17"/>
    <p:sldId id="270"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6" d="100"/>
          <a:sy n="96" d="100"/>
        </p:scale>
        <p:origin x="-93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4" tIns="46582" rIns="93164" bIns="46582"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64" tIns="46582" rIns="93164" bIns="46582" rtlCol="0"/>
          <a:lstStyle>
            <a:lvl1pPr algn="r">
              <a:defRPr sz="1200"/>
            </a:lvl1pPr>
          </a:lstStyle>
          <a:p>
            <a:pPr>
              <a:defRPr/>
            </a:pPr>
            <a:fld id="{3EE20071-6006-4436-AF64-9BC940048110}" type="datetimeFigureOut">
              <a:rPr lang="en-US"/>
              <a:pPr>
                <a:defRPr/>
              </a:pPr>
              <a:t>9/14/2012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64" tIns="46582" rIns="93164" bIns="46582"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64" tIns="46582" rIns="93164" bIns="46582" rtlCol="0" anchor="b"/>
          <a:lstStyle>
            <a:lvl1pPr algn="r">
              <a:defRPr sz="1200"/>
            </a:lvl1pPr>
          </a:lstStyle>
          <a:p>
            <a:pPr>
              <a:defRPr/>
            </a:pPr>
            <a:fld id="{34FD1D4A-43C4-4494-8359-EC10AD76B773}" type="slidenum">
              <a:rPr lang="en-US"/>
              <a:pPr>
                <a:defRPr/>
              </a:pPr>
              <a:t>‹#›</a:t>
            </a:fld>
            <a:endParaRPr lang="en-US"/>
          </a:p>
        </p:txBody>
      </p:sp>
    </p:spTree>
    <p:extLst>
      <p:ext uri="{BB962C8B-B14F-4D97-AF65-F5344CB8AC3E}">
        <p14:creationId xmlns:p14="http://schemas.microsoft.com/office/powerpoint/2010/main" val="33221150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CED0DC0-2572-4EBC-B331-4E89AE9DE063}" type="datetimeFigureOut">
              <a:rPr lang="en-US"/>
              <a:pPr>
                <a:defRPr/>
              </a:pPr>
              <a:t>9/14/2012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B181B7-2E1D-4AF9-8B76-4B8B038E8011}" type="slidenum">
              <a:rPr lang="en-US"/>
              <a:pPr>
                <a:defRPr/>
              </a:pPr>
              <a:t>‹#›</a:t>
            </a:fld>
            <a:endParaRPr lang="en-US"/>
          </a:p>
        </p:txBody>
      </p:sp>
    </p:spTree>
    <p:extLst>
      <p:ext uri="{BB962C8B-B14F-4D97-AF65-F5344CB8AC3E}">
        <p14:creationId xmlns:p14="http://schemas.microsoft.com/office/powerpoint/2010/main" val="309582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EC2DAC-B06E-4169-9EC0-5DC418012AB6}" type="datetimeFigureOut">
              <a:rPr lang="en-US"/>
              <a:pPr>
                <a:defRPr/>
              </a:pPr>
              <a:t>9/14/2012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B3BDDD-1491-4758-8B01-2BCBFAFA23A0}" type="slidenum">
              <a:rPr lang="en-US"/>
              <a:pPr>
                <a:defRPr/>
              </a:pPr>
              <a:t>‹#›</a:t>
            </a:fld>
            <a:endParaRPr lang="en-US"/>
          </a:p>
        </p:txBody>
      </p:sp>
    </p:spTree>
    <p:extLst>
      <p:ext uri="{BB962C8B-B14F-4D97-AF65-F5344CB8AC3E}">
        <p14:creationId xmlns:p14="http://schemas.microsoft.com/office/powerpoint/2010/main" val="2894944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CF8F35-9E94-4595-A010-1DD710A61E02}" type="datetimeFigureOut">
              <a:rPr lang="en-US"/>
              <a:pPr>
                <a:defRPr/>
              </a:pPr>
              <a:t>9/14/2012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41B12-B3D4-4B1B-A5EF-D80AD2C1BA83}" type="slidenum">
              <a:rPr lang="en-US"/>
              <a:pPr>
                <a:defRPr/>
              </a:pPr>
              <a:t>‹#›</a:t>
            </a:fld>
            <a:endParaRPr lang="en-US"/>
          </a:p>
        </p:txBody>
      </p:sp>
    </p:spTree>
    <p:extLst>
      <p:ext uri="{BB962C8B-B14F-4D97-AF65-F5344CB8AC3E}">
        <p14:creationId xmlns:p14="http://schemas.microsoft.com/office/powerpoint/2010/main" val="269866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DD6B18-1ECE-4576-A060-FE81C3826575}" type="datetimeFigureOut">
              <a:rPr lang="en-US"/>
              <a:pPr>
                <a:defRPr/>
              </a:pPr>
              <a:t>9/14/2012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E376AF-A2A8-4A32-A1B2-9CBC23E5CB72}" type="slidenum">
              <a:rPr lang="en-US"/>
              <a:pPr>
                <a:defRPr/>
              </a:pPr>
              <a:t>‹#›</a:t>
            </a:fld>
            <a:endParaRPr lang="en-US"/>
          </a:p>
        </p:txBody>
      </p:sp>
    </p:spTree>
    <p:extLst>
      <p:ext uri="{BB962C8B-B14F-4D97-AF65-F5344CB8AC3E}">
        <p14:creationId xmlns:p14="http://schemas.microsoft.com/office/powerpoint/2010/main" val="36184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C6D00A3-DEDF-42C7-AE6D-406E635944C5}" type="datetimeFigureOut">
              <a:rPr lang="en-US"/>
              <a:pPr>
                <a:defRPr/>
              </a:pPr>
              <a:t>9/14/2012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6B6468-E359-478A-AFEC-CB228240A880}" type="slidenum">
              <a:rPr lang="en-US"/>
              <a:pPr>
                <a:defRPr/>
              </a:pPr>
              <a:t>‹#›</a:t>
            </a:fld>
            <a:endParaRPr lang="en-US"/>
          </a:p>
        </p:txBody>
      </p:sp>
    </p:spTree>
    <p:extLst>
      <p:ext uri="{BB962C8B-B14F-4D97-AF65-F5344CB8AC3E}">
        <p14:creationId xmlns:p14="http://schemas.microsoft.com/office/powerpoint/2010/main" val="355106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94F579-A792-46F8-ADE8-FE19446379C9}" type="datetimeFigureOut">
              <a:rPr lang="en-US"/>
              <a:pPr>
                <a:defRPr/>
              </a:pPr>
              <a:t>9/14/2012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6B3D94-5782-401C-AA63-74509779F538}" type="slidenum">
              <a:rPr lang="en-US"/>
              <a:pPr>
                <a:defRPr/>
              </a:pPr>
              <a:t>‹#›</a:t>
            </a:fld>
            <a:endParaRPr lang="en-US"/>
          </a:p>
        </p:txBody>
      </p:sp>
    </p:spTree>
    <p:extLst>
      <p:ext uri="{BB962C8B-B14F-4D97-AF65-F5344CB8AC3E}">
        <p14:creationId xmlns:p14="http://schemas.microsoft.com/office/powerpoint/2010/main" val="293082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37C0CC8-D489-478C-B1C0-1B17219C5197}" type="datetimeFigureOut">
              <a:rPr lang="en-US"/>
              <a:pPr>
                <a:defRPr/>
              </a:pPr>
              <a:t>9/14/2012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FCE41FB-489F-4AED-AEF8-25F08005561E}" type="slidenum">
              <a:rPr lang="en-US"/>
              <a:pPr>
                <a:defRPr/>
              </a:pPr>
              <a:t>‹#›</a:t>
            </a:fld>
            <a:endParaRPr lang="en-US"/>
          </a:p>
        </p:txBody>
      </p:sp>
    </p:spTree>
    <p:extLst>
      <p:ext uri="{BB962C8B-B14F-4D97-AF65-F5344CB8AC3E}">
        <p14:creationId xmlns:p14="http://schemas.microsoft.com/office/powerpoint/2010/main" val="301312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C1D1C3D-AE29-4EC1-B127-023E688B372B}" type="datetimeFigureOut">
              <a:rPr lang="en-US"/>
              <a:pPr>
                <a:defRPr/>
              </a:pPr>
              <a:t>9/14/2012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FF79799-B0DF-40F0-819E-A81E017EF1BC}" type="slidenum">
              <a:rPr lang="en-US"/>
              <a:pPr>
                <a:defRPr/>
              </a:pPr>
              <a:t>‹#›</a:t>
            </a:fld>
            <a:endParaRPr lang="en-US"/>
          </a:p>
        </p:txBody>
      </p:sp>
    </p:spTree>
    <p:extLst>
      <p:ext uri="{BB962C8B-B14F-4D97-AF65-F5344CB8AC3E}">
        <p14:creationId xmlns:p14="http://schemas.microsoft.com/office/powerpoint/2010/main" val="280233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A14B20-5B72-4747-8F47-79E59E8F9B1B}" type="datetimeFigureOut">
              <a:rPr lang="en-US"/>
              <a:pPr>
                <a:defRPr/>
              </a:pPr>
              <a:t>9/14/2012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2F522A-DD36-4F56-8E0F-93E169B74E69}" type="slidenum">
              <a:rPr lang="en-US"/>
              <a:pPr>
                <a:defRPr/>
              </a:pPr>
              <a:t>‹#›</a:t>
            </a:fld>
            <a:endParaRPr lang="en-US"/>
          </a:p>
        </p:txBody>
      </p:sp>
    </p:spTree>
    <p:extLst>
      <p:ext uri="{BB962C8B-B14F-4D97-AF65-F5344CB8AC3E}">
        <p14:creationId xmlns:p14="http://schemas.microsoft.com/office/powerpoint/2010/main" val="374174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927DB5-CE85-4492-B1BE-21E1B751AFCD}" type="datetimeFigureOut">
              <a:rPr lang="en-US"/>
              <a:pPr>
                <a:defRPr/>
              </a:pPr>
              <a:t>9/14/2012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7B78FA-1F97-4508-BCE2-2D7CD0A4EEB3}" type="slidenum">
              <a:rPr lang="en-US"/>
              <a:pPr>
                <a:defRPr/>
              </a:pPr>
              <a:t>‹#›</a:t>
            </a:fld>
            <a:endParaRPr lang="en-US"/>
          </a:p>
        </p:txBody>
      </p:sp>
    </p:spTree>
    <p:extLst>
      <p:ext uri="{BB962C8B-B14F-4D97-AF65-F5344CB8AC3E}">
        <p14:creationId xmlns:p14="http://schemas.microsoft.com/office/powerpoint/2010/main" val="234744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58C129-6C6F-4261-A09A-0F28A2AB972A}" type="datetimeFigureOut">
              <a:rPr lang="en-US"/>
              <a:pPr>
                <a:defRPr/>
              </a:pPr>
              <a:t>9/14/2012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D1C139-05C4-457A-A5CB-DB5B3596EA3D}" type="slidenum">
              <a:rPr lang="en-US"/>
              <a:pPr>
                <a:defRPr/>
              </a:pPr>
              <a:t>‹#›</a:t>
            </a:fld>
            <a:endParaRPr lang="en-US"/>
          </a:p>
        </p:txBody>
      </p:sp>
    </p:spTree>
    <p:extLst>
      <p:ext uri="{BB962C8B-B14F-4D97-AF65-F5344CB8AC3E}">
        <p14:creationId xmlns:p14="http://schemas.microsoft.com/office/powerpoint/2010/main" val="197814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61A5662-9138-4D67-B6E7-0B79445239A9}" type="datetimeFigureOut">
              <a:rPr lang="en-US"/>
              <a:pPr>
                <a:defRPr/>
              </a:pPr>
              <a:t>9/14/2012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B6D18E3-AD26-4D63-99C5-5F17DF1615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oleObject" Target="../embeddings/oleObject1.bin"/><Relationship Id="rId7"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8.wmf"/><Relationship Id="rId5" Type="http://schemas.openxmlformats.org/officeDocument/2006/relationships/oleObject" Target="../embeddings/oleObject2.bin"/><Relationship Id="rId4" Type="http://schemas.openxmlformats.org/officeDocument/2006/relationships/image" Target="../media/image17.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9.png"/><Relationship Id="rId5" Type="http://schemas.openxmlformats.org/officeDocument/2006/relationships/oleObject" Target="../embeddings/oleObject4.bin"/><Relationship Id="rId4" Type="http://schemas.openxmlformats.org/officeDocument/2006/relationships/image" Target="../media/image1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latin typeface="Times New Roman" pitchFamily="18" charset="0"/>
                <a:cs typeface="Times New Roman" pitchFamily="18" charset="0"/>
              </a:rPr>
              <a:t>Standard and Extended Form </a:t>
            </a:r>
            <a:r>
              <a:rPr lang="en-US" dirty="0">
                <a:latin typeface="Times New Roman" pitchFamily="18" charset="0"/>
                <a:cs typeface="Times New Roman" pitchFamily="18" charset="0"/>
              </a:rPr>
              <a:t>Games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 Lesson in </a:t>
            </a:r>
            <a:r>
              <a:rPr lang="en-US" dirty="0" err="1">
                <a:latin typeface="Times New Roman" pitchFamily="18" charset="0"/>
                <a:cs typeface="Times New Roman" pitchFamily="18" charset="0"/>
              </a:rPr>
              <a:t>Multiagent</a:t>
            </a:r>
            <a:r>
              <a:rPr lang="en-US" dirty="0">
                <a:latin typeface="Times New Roman" pitchFamily="18" charset="0"/>
                <a:cs typeface="Times New Roman" pitchFamily="18" charset="0"/>
              </a:rPr>
              <a:t> System</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Based on Jose Vidal’s book</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Fundamentals of </a:t>
            </a:r>
            <a:r>
              <a:rPr lang="en-US" dirty="0" err="1">
                <a:latin typeface="Times New Roman" pitchFamily="18" charset="0"/>
                <a:cs typeface="Times New Roman" pitchFamily="18" charset="0"/>
              </a:rPr>
              <a:t>Multiagent</a:t>
            </a:r>
            <a:r>
              <a:rPr lang="en-US" dirty="0">
                <a:latin typeface="Times New Roman" pitchFamily="18" charset="0"/>
                <a:cs typeface="Times New Roman" pitchFamily="18" charset="0"/>
              </a:rPr>
              <a:t> Systems</a:t>
            </a:r>
            <a:r>
              <a:rPr lang="en-US" dirty="0" smtClean="0"/>
              <a:t/>
            </a:r>
            <a:br>
              <a:rPr lang="en-US" dirty="0" smtClean="0"/>
            </a:br>
            <a:endParaRPr lang="en-US" dirty="0"/>
          </a:p>
        </p:txBody>
      </p:sp>
      <p:sp>
        <p:nvSpPr>
          <p:cNvPr id="2051" name="Subtitle 2"/>
          <p:cNvSpPr>
            <a:spLocks noGrp="1"/>
          </p:cNvSpPr>
          <p:nvPr>
            <p:ph type="subTitle" idx="1"/>
          </p:nvPr>
        </p:nvSpPr>
        <p:spPr/>
        <p:txBody>
          <a:bodyPr/>
          <a:lstStyle/>
          <a:p>
            <a:pPr eaLnBrk="1" hangingPunct="1"/>
            <a:r>
              <a:rPr lang="en-US" smtClean="0">
                <a:solidFill>
                  <a:schemeClr val="tx1"/>
                </a:solidFill>
                <a:latin typeface="Times New Roman" pitchFamily="18" charset="0"/>
                <a:cs typeface="Times New Roman" pitchFamily="18" charset="0"/>
              </a:rPr>
              <a:t>Henry Hexmoor, </a:t>
            </a:r>
          </a:p>
          <a:p>
            <a:pPr eaLnBrk="1" hangingPunct="1"/>
            <a:r>
              <a:rPr lang="en-US" smtClean="0">
                <a:solidFill>
                  <a:schemeClr val="tx1"/>
                </a:solidFill>
                <a:latin typeface="Times New Roman" pitchFamily="18" charset="0"/>
                <a:cs typeface="Times New Roman" pitchFamily="18" charset="0"/>
              </a:rPr>
              <a:t>SIUC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zero-sum games</a:t>
            </a:r>
            <a:endParaRPr lang="en-US" dirty="0" smtClean="0"/>
          </a:p>
        </p:txBody>
      </p:sp>
      <p:sp>
        <p:nvSpPr>
          <p:cNvPr id="11267" name="Content Placeholder 2"/>
          <p:cNvSpPr>
            <a:spLocks noGrp="1"/>
          </p:cNvSpPr>
          <p:nvPr>
            <p:ph idx="1"/>
          </p:nvPr>
        </p:nvSpPr>
        <p:spPr/>
        <p:txBody>
          <a:bodyPr/>
          <a:lstStyle/>
          <a:p>
            <a:pPr eaLnBrk="1" hangingPunct="1"/>
            <a:r>
              <a:rPr lang="en-US" dirty="0" smtClean="0"/>
              <a:t>A special type of game are those in which the values in every box of the matrix add up to zero. These games are known as zero-sum games.</a:t>
            </a:r>
          </a:p>
          <a:p>
            <a:pPr eaLnBrk="1" hangingPunct="1"/>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2800" smtClean="0"/>
              <a:t>Solution Concepts</a:t>
            </a:r>
          </a:p>
        </p:txBody>
      </p:sp>
      <p:sp>
        <p:nvSpPr>
          <p:cNvPr id="12291" name="Content Placeholder 2"/>
          <p:cNvSpPr>
            <a:spLocks noGrp="1"/>
          </p:cNvSpPr>
          <p:nvPr>
            <p:ph idx="1"/>
          </p:nvPr>
        </p:nvSpPr>
        <p:spPr/>
        <p:txBody>
          <a:bodyPr/>
          <a:lstStyle/>
          <a:p>
            <a:pPr eaLnBrk="1" hangingPunct="1"/>
            <a:r>
              <a:rPr lang="en-US" sz="2800" smtClean="0"/>
              <a:t>The earliest solution concepts were proposed by Von Neumann.</a:t>
            </a:r>
          </a:p>
          <a:p>
            <a:pPr eaLnBrk="1" hangingPunct="1"/>
            <a:r>
              <a:rPr lang="en-US" sz="2800" smtClean="0"/>
              <a:t> He realized that in any given game an agent could always take the action which maximized the worst possible utility it could get. This is known as the maxmin strategy, or minmax</a:t>
            </a:r>
          </a:p>
          <a:p>
            <a:pPr eaLnBrk="1" hangingPunct="1"/>
            <a:r>
              <a:rPr lang="en-US" sz="2800" smtClean="0"/>
              <a:t>In a game with two agents,i and j, agent i’s maxmin strategy is given by</a:t>
            </a:r>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5334000"/>
            <a:ext cx="411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Minimax theorem</a:t>
            </a:r>
          </a:p>
        </p:txBody>
      </p:sp>
      <p:sp>
        <p:nvSpPr>
          <p:cNvPr id="13315" name="Content Placeholder 2"/>
          <p:cNvSpPr>
            <a:spLocks noGrp="1"/>
          </p:cNvSpPr>
          <p:nvPr>
            <p:ph idx="1"/>
          </p:nvPr>
        </p:nvSpPr>
        <p:spPr/>
        <p:txBody>
          <a:bodyPr/>
          <a:lstStyle/>
          <a:p>
            <a:pPr eaLnBrk="1" hangingPunct="1"/>
            <a:r>
              <a:rPr lang="en-US" smtClean="0"/>
              <a:t>For the maxmin strategy we have the minimax theorem which states that a strategy that minimizes the maximum loss, a minmax strategy, can always be found for all two-person zero-sum games. Thus, we know it will work at least for this subset of games.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Lack of Stability</a:t>
            </a:r>
          </a:p>
        </p:txBody>
      </p:sp>
      <p:sp>
        <p:nvSpPr>
          <p:cNvPr id="14339" name="Content Placeholder 2"/>
          <p:cNvSpPr>
            <a:spLocks noGrp="1"/>
          </p:cNvSpPr>
          <p:nvPr>
            <p:ph idx="1"/>
          </p:nvPr>
        </p:nvSpPr>
        <p:spPr/>
        <p:txBody>
          <a:bodyPr/>
          <a:lstStyle/>
          <a:p>
            <a:r>
              <a:rPr lang="en-US" sz="2400" smtClean="0"/>
              <a:t>The strategy where both players play their maxmin strategy might not be </a:t>
            </a:r>
            <a:r>
              <a:rPr lang="en-US" sz="2400" b="1" smtClean="0"/>
              <a:t>stable</a:t>
            </a:r>
            <a:r>
              <a:rPr lang="en-US" sz="2400" smtClean="0"/>
              <a:t> in the general case.</a:t>
            </a:r>
          </a:p>
          <a:p>
            <a:r>
              <a:rPr lang="en-US" sz="2400" smtClean="0"/>
              <a:t>It can happen that if i knows that j will play</a:t>
            </a:r>
          </a:p>
          <a:p>
            <a:r>
              <a:rPr lang="en-US" sz="2400" smtClean="0"/>
              <a:t>its maxmin strategy then i will prefer a strategy different from its maxmin strategy.</a:t>
            </a:r>
          </a:p>
          <a:p>
            <a:r>
              <a:rPr lang="en-US" sz="2400" smtClean="0"/>
              <a:t>In the example, the maxmin strategy is (b, d) but if Alice plays d then Bob should play 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Dominant Strategy</a:t>
            </a:r>
            <a:endParaRPr lang="en-US" dirty="0"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S is </a:t>
            </a:r>
            <a:r>
              <a:rPr lang="en-US" dirty="0"/>
              <a:t>the dominant strategy for agent  </a:t>
            </a:r>
            <a:r>
              <a:rPr lang="en-US" dirty="0" smtClean="0"/>
              <a:t>  if </a:t>
            </a:r>
            <a:r>
              <a:rPr lang="en-US" dirty="0"/>
              <a:t>the agent is better off doing s regardless </a:t>
            </a:r>
            <a:r>
              <a:rPr lang="en-US" dirty="0" smtClean="0"/>
              <a:t>of which </a:t>
            </a:r>
            <a:r>
              <a:rPr lang="en-US" dirty="0"/>
              <a:t>strategies the others use. Formally, we say that a pure strategy </a:t>
            </a:r>
            <a:r>
              <a:rPr lang="en-US" dirty="0" smtClean="0"/>
              <a:t>     is dominant for </a:t>
            </a:r>
            <a:r>
              <a:rPr lang="en-US" dirty="0"/>
              <a:t>agent </a:t>
            </a:r>
            <a:r>
              <a:rPr lang="en-US" dirty="0" smtClean="0"/>
              <a:t>    if</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Where        represents </a:t>
            </a:r>
            <a:r>
              <a:rPr lang="en-US" dirty="0"/>
              <a:t>the strategies of all agents except </a:t>
            </a:r>
            <a:r>
              <a:rPr lang="en-US" dirty="0" err="1"/>
              <a:t>i</a:t>
            </a:r>
            <a:endParaRPr lang="en-US" dirty="0"/>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048000"/>
            <a:ext cx="3524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752600"/>
            <a:ext cx="309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7863" y="3200400"/>
            <a:ext cx="38893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733800"/>
            <a:ext cx="342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5105400"/>
            <a:ext cx="5651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Iterated dominance</a:t>
            </a:r>
          </a:p>
        </p:txBody>
      </p:sp>
      <p:sp>
        <p:nvSpPr>
          <p:cNvPr id="16387" name="Content Placeholder 2"/>
          <p:cNvSpPr>
            <a:spLocks noGrp="1"/>
          </p:cNvSpPr>
          <p:nvPr>
            <p:ph idx="1"/>
          </p:nvPr>
        </p:nvSpPr>
        <p:spPr/>
        <p:txBody>
          <a:bodyPr/>
          <a:lstStyle/>
          <a:p>
            <a:pPr eaLnBrk="1" hangingPunct="1"/>
            <a:r>
              <a:rPr lang="en-US" dirty="0" smtClean="0"/>
              <a:t>Dominant </a:t>
            </a:r>
            <a:r>
              <a:rPr lang="en-US" dirty="0" smtClean="0"/>
              <a:t>strategy can </a:t>
            </a:r>
            <a:r>
              <a:rPr lang="en-US" dirty="0" smtClean="0"/>
              <a:t>be expanded into the iterated dominance solution in which dominated strategies are eliminated in succession.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0"/>
            <a:ext cx="8229600" cy="1143000"/>
          </a:xfrm>
        </p:spPr>
        <p:txBody>
          <a:bodyPr/>
          <a:lstStyle/>
          <a:p>
            <a:pPr eaLnBrk="1" hangingPunct="1"/>
            <a:r>
              <a:rPr lang="en-US" smtClean="0"/>
              <a:t>Social welfare strategy</a:t>
            </a:r>
          </a:p>
        </p:txBody>
      </p:sp>
      <p:sp>
        <p:nvSpPr>
          <p:cNvPr id="17411" name="Content Placeholder 2"/>
          <p:cNvSpPr>
            <a:spLocks noGrp="1"/>
          </p:cNvSpPr>
          <p:nvPr>
            <p:ph idx="1"/>
          </p:nvPr>
        </p:nvSpPr>
        <p:spPr>
          <a:xfrm>
            <a:off x="0" y="1295400"/>
            <a:ext cx="9144000" cy="2514600"/>
          </a:xfrm>
        </p:spPr>
        <p:txBody>
          <a:bodyPr/>
          <a:lstStyle/>
          <a:p>
            <a:pPr eaLnBrk="1" hangingPunct="1"/>
            <a:r>
              <a:rPr lang="en-US" sz="2800" dirty="0" smtClean="0"/>
              <a:t>The social welfare strategy is the one that maximizes the sum of everyone’s payoffs.</a:t>
            </a:r>
          </a:p>
          <a:p>
            <a:r>
              <a:rPr lang="en-US" sz="2800" dirty="0" smtClean="0"/>
              <a:t>a social welfare strategy </a:t>
            </a:r>
            <a:r>
              <a:rPr lang="en-US" sz="2800" dirty="0" smtClean="0"/>
              <a:t>might not </a:t>
            </a:r>
            <a:r>
              <a:rPr lang="en-US" sz="2800" dirty="0" smtClean="0"/>
              <a:t>be stable</a:t>
            </a:r>
            <a:r>
              <a:rPr lang="en-US" sz="2800" dirty="0" smtClean="0"/>
              <a:t>. I.e., players may wish to seek better payoffs.</a:t>
            </a:r>
            <a:endParaRPr lang="en-US" sz="2800" dirty="0" smtClean="0"/>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038600"/>
            <a:ext cx="762952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Pareto </a:t>
            </a:r>
            <a:r>
              <a:rPr lang="en-US" dirty="0" smtClean="0"/>
              <a:t>optimal Strategy </a:t>
            </a:r>
            <a:endParaRPr lang="en-US" dirty="0"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A strategy s is said to be Pareto optimal if there is no other strategy     such that at least one agent is Pareto optimal better off in      and no agent is worse off in     than in s.</a:t>
            </a:r>
          </a:p>
          <a:p>
            <a:pPr eaLnBrk="1" fontAlgn="auto" hangingPunct="1">
              <a:spcAft>
                <a:spcPts val="0"/>
              </a:spcAft>
              <a:buFont typeface="Arial" pitchFamily="34" charset="0"/>
              <a:buChar char="•"/>
              <a:defRPr/>
            </a:pPr>
            <a:r>
              <a:rPr lang="en-US" dirty="0" smtClean="0"/>
              <a:t>The set of all Pareto strategies for a given problem is formally defined to be the set</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In Economics the Pareto solution of often referred to as Pareto efficient or, simply, the efficient solution.</a:t>
            </a:r>
          </a:p>
          <a:p>
            <a:pPr eaLnBrk="1" fontAlgn="auto" hangingPunct="1">
              <a:spcAft>
                <a:spcPts val="0"/>
              </a:spcAft>
              <a:buFont typeface="Arial" pitchFamily="34" charset="0"/>
              <a:buChar char="•"/>
              <a:defRPr/>
            </a:pPr>
            <a:endParaRPr lang="en-US" dirty="0"/>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133600"/>
            <a:ext cx="3810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514600"/>
            <a:ext cx="3810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895600"/>
            <a:ext cx="4000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191000"/>
            <a:ext cx="64500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Nash equilibrium</a:t>
            </a:r>
          </a:p>
        </p:txBody>
      </p:sp>
      <p:sp>
        <p:nvSpPr>
          <p:cNvPr id="19459" name="Content Placeholder 2"/>
          <p:cNvSpPr>
            <a:spLocks noGrp="1"/>
          </p:cNvSpPr>
          <p:nvPr>
            <p:ph idx="1"/>
          </p:nvPr>
        </p:nvSpPr>
        <p:spPr>
          <a:xfrm>
            <a:off x="457200" y="1524000"/>
            <a:ext cx="8458200" cy="4525963"/>
          </a:xfrm>
        </p:spPr>
        <p:txBody>
          <a:bodyPr/>
          <a:lstStyle/>
          <a:p>
            <a:pPr eaLnBrk="1" hangingPunct="1"/>
            <a:r>
              <a:rPr lang="en-US" smtClean="0"/>
              <a:t>Strategy s is a Nash equilibrium if for all agents           is      best strategy given that all the other players will play the strategies in s.</a:t>
            </a:r>
          </a:p>
          <a:p>
            <a:pPr eaLnBrk="1" hangingPunct="1"/>
            <a:r>
              <a:rPr lang="en-US" smtClean="0"/>
              <a:t>The set of all Nash equilibrium strategies for a given game is given by</a:t>
            </a:r>
          </a:p>
          <a:p>
            <a:pPr eaLnBrk="1" hangingPunct="1">
              <a:buFont typeface="Arial" charset="0"/>
              <a:buNone/>
            </a:pPr>
            <a:r>
              <a:rPr lang="en-US" smtClean="0"/>
              <a:t>            </a:t>
            </a:r>
          </a:p>
        </p:txBody>
      </p:sp>
      <p:pic>
        <p:nvPicPr>
          <p:cNvPr id="194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33600"/>
            <a:ext cx="3810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1676400"/>
            <a:ext cx="381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133600"/>
            <a:ext cx="4349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4724400"/>
            <a:ext cx="3886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Nash equilibrium </a:t>
            </a:r>
          </a:p>
        </p:txBody>
      </p:sp>
      <p:sp>
        <p:nvSpPr>
          <p:cNvPr id="20483" name="Content Placeholder 2"/>
          <p:cNvSpPr>
            <a:spLocks noGrp="1"/>
          </p:cNvSpPr>
          <p:nvPr>
            <p:ph idx="1"/>
          </p:nvPr>
        </p:nvSpPr>
        <p:spPr/>
        <p:txBody>
          <a:bodyPr/>
          <a:lstStyle/>
          <a:p>
            <a:pPr eaLnBrk="1" hangingPunct="1"/>
            <a:r>
              <a:rPr lang="en-US" smtClean="0"/>
              <a:t>There is no general relation between the Nash equilibrium and the Pareto solution.</a:t>
            </a:r>
          </a:p>
          <a:p>
            <a:pPr eaLnBrk="1" hangingPunct="1"/>
            <a:r>
              <a:rPr lang="en-US" smtClean="0"/>
              <a:t>The most common problem we face when designing multiagent systems is the existence of multiple equilibria.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Standard and Extended Form Games</a:t>
            </a:r>
            <a:br>
              <a:rPr lang="en-US" dirty="0" smtClean="0"/>
            </a:br>
            <a:endParaRPr lang="en-US" dirty="0"/>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US" dirty="0"/>
              <a:t>In all </a:t>
            </a:r>
            <a:r>
              <a:rPr lang="en-US" dirty="0" err="1"/>
              <a:t>multiagent</a:t>
            </a:r>
            <a:r>
              <a:rPr lang="en-US" dirty="0"/>
              <a:t> systems we have a set of autonomous agents each performing </a:t>
            </a:r>
            <a:r>
              <a:rPr lang="en-US" dirty="0" smtClean="0"/>
              <a:t>its own </a:t>
            </a:r>
            <a:r>
              <a:rPr lang="en-US" dirty="0"/>
              <a:t>actions using whatever information is has available</a:t>
            </a:r>
            <a:r>
              <a:rPr lang="en-US" dirty="0" smtClean="0"/>
              <a:t>.</a:t>
            </a:r>
          </a:p>
          <a:p>
            <a:pPr eaLnBrk="1" fontAlgn="auto" hangingPunct="1">
              <a:spcAft>
                <a:spcPts val="0"/>
              </a:spcAft>
              <a:buFont typeface="Arial" pitchFamily="34" charset="0"/>
              <a:buChar char="•"/>
              <a:defRPr/>
            </a:pPr>
            <a:r>
              <a:rPr lang="en-US" dirty="0" smtClean="0"/>
              <a:t>The </a:t>
            </a:r>
            <a:r>
              <a:rPr lang="en-US" dirty="0"/>
              <a:t>other agents </a:t>
            </a:r>
            <a:r>
              <a:rPr lang="en-US" dirty="0" smtClean="0"/>
              <a:t>are also </a:t>
            </a:r>
            <a:r>
              <a:rPr lang="en-US" dirty="0"/>
              <a:t>taking actions, each agent must also take these into account when </a:t>
            </a:r>
            <a:r>
              <a:rPr lang="en-US" dirty="0" smtClean="0"/>
              <a:t>deciding what </a:t>
            </a:r>
            <a:r>
              <a:rPr lang="en-US" dirty="0"/>
              <a:t>to do</a:t>
            </a:r>
            <a:r>
              <a:rPr lang="en-US" dirty="0" smtClean="0"/>
              <a:t>.</a:t>
            </a:r>
          </a:p>
          <a:p>
            <a:pPr eaLnBrk="1" fontAlgn="auto" hangingPunct="1">
              <a:spcAft>
                <a:spcPts val="0"/>
              </a:spcAft>
              <a:buFont typeface="Arial" pitchFamily="34" charset="0"/>
              <a:buChar char="•"/>
              <a:defRPr/>
            </a:pPr>
            <a:r>
              <a:rPr lang="en-US" dirty="0"/>
              <a:t>The agent must decide what to do when their choice of action depends on </a:t>
            </a:r>
            <a:r>
              <a:rPr lang="en-US" dirty="0" smtClean="0"/>
              <a:t>the others</a:t>
            </a:r>
            <a:r>
              <a:rPr lang="en-US" dirty="0"/>
              <a:t>’ choices</a:t>
            </a:r>
            <a:endParaRPr lang="en-US" dirty="0" smtClean="0"/>
          </a:p>
          <a:p>
            <a:pPr eaLnBrk="1" fontAlgn="auto" hangingPunct="1">
              <a:spcAft>
                <a:spcPts val="0"/>
              </a:spcAft>
              <a:buFont typeface="Arial" pitchFamily="34" charset="0"/>
              <a:buChar char="•"/>
              <a:defRPr/>
            </a:pPr>
            <a:r>
              <a:rPr lang="en-US" dirty="0" smtClean="0"/>
              <a:t>A </a:t>
            </a:r>
            <a:r>
              <a:rPr lang="en-US" dirty="0"/>
              <a:t>set of mathematical tools has been developed over the years to model </a:t>
            </a:r>
            <a:r>
              <a:rPr lang="en-US" dirty="0" smtClean="0"/>
              <a:t>and solve </a:t>
            </a:r>
            <a:r>
              <a:rPr lang="en-US" dirty="0"/>
              <a:t>these problems. It is known as game </a:t>
            </a:r>
            <a:r>
              <a:rPr lang="en-US" dirty="0" smtClean="0"/>
              <a:t>theory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Famous Games</a:t>
            </a:r>
          </a:p>
        </p:txBody>
      </p:sp>
      <p:sp>
        <p:nvSpPr>
          <p:cNvPr id="21507" name="Content Placeholder 2"/>
          <p:cNvSpPr>
            <a:spLocks noGrp="1"/>
          </p:cNvSpPr>
          <p:nvPr>
            <p:ph idx="1"/>
          </p:nvPr>
        </p:nvSpPr>
        <p:spPr/>
        <p:txBody>
          <a:bodyPr/>
          <a:lstStyle/>
          <a:p>
            <a:pPr eaLnBrk="1" hangingPunct="1"/>
            <a:r>
              <a:rPr lang="en-US" smtClean="0"/>
              <a:t>The most famous game of all is the Prisoner’s Dilemma</a:t>
            </a:r>
          </a:p>
          <a:p>
            <a:pPr eaLnBrk="1" hangingPunct="1">
              <a:buFont typeface="Arial" charset="0"/>
              <a:buNone/>
            </a:pPr>
            <a:r>
              <a:rPr lang="en-US" smtClean="0"/>
              <a:t>                 </a:t>
            </a:r>
          </a:p>
        </p:txBody>
      </p:sp>
      <p:pic>
        <p:nvPicPr>
          <p:cNvPr id="215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971800"/>
            <a:ext cx="607377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Battle of the sexes</a:t>
            </a:r>
          </a:p>
        </p:txBody>
      </p:sp>
      <p:sp>
        <p:nvSpPr>
          <p:cNvPr id="22531" name="Content Placeholder 2"/>
          <p:cNvSpPr>
            <a:spLocks noGrp="1"/>
          </p:cNvSpPr>
          <p:nvPr>
            <p:ph idx="1"/>
          </p:nvPr>
        </p:nvSpPr>
        <p:spPr/>
        <p:txBody>
          <a:bodyPr/>
          <a:lstStyle/>
          <a:p>
            <a:pPr eaLnBrk="1" hangingPunct="1"/>
            <a:r>
              <a:rPr lang="en-US" smtClean="0"/>
              <a:t>The battle of the sexes is another popular game.</a:t>
            </a:r>
          </a:p>
          <a:p>
            <a:pPr eaLnBrk="1" hangingPunct="1"/>
            <a:endParaRPr lang="en-US" smtClean="0"/>
          </a:p>
        </p:txBody>
      </p:sp>
      <p:pic>
        <p:nvPicPr>
          <p:cNvPr id="225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276600"/>
            <a:ext cx="511016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Game of chicken</a:t>
            </a:r>
          </a:p>
        </p:txBody>
      </p:sp>
      <p:sp>
        <p:nvSpPr>
          <p:cNvPr id="23555" name="Content Placeholder 2"/>
          <p:cNvSpPr>
            <a:spLocks noGrp="1"/>
          </p:cNvSpPr>
          <p:nvPr>
            <p:ph idx="1"/>
          </p:nvPr>
        </p:nvSpPr>
        <p:spPr/>
        <p:txBody>
          <a:bodyPr/>
          <a:lstStyle/>
          <a:p>
            <a:pPr eaLnBrk="1" hangingPunct="1"/>
            <a:r>
              <a:rPr lang="en-US" smtClean="0"/>
              <a:t>The game of chicken, is also common.</a:t>
            </a:r>
          </a:p>
        </p:txBody>
      </p:sp>
      <p:pic>
        <p:nvPicPr>
          <p:cNvPr id="235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048000"/>
            <a:ext cx="48418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Repeated Games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The prisoner’s dilemma the dominant strategy was to defect but both players could have received a higher utility by cooperating.</a:t>
            </a:r>
          </a:p>
          <a:p>
            <a:pPr eaLnBrk="1" fontAlgn="auto" hangingPunct="1">
              <a:spcAft>
                <a:spcPts val="0"/>
              </a:spcAft>
              <a:buFont typeface="Arial" pitchFamily="34" charset="0"/>
              <a:buChar char="•"/>
              <a:defRPr/>
            </a:pPr>
            <a:r>
              <a:rPr lang="en-US" dirty="0" smtClean="0"/>
              <a:t>One way to try to get out of this conundrum, and to better simulate real-world interactions, is to let two players play the same game some number of times. This new game is known as the iterated prisoner’s dilemma.</a:t>
            </a:r>
          </a:p>
          <a:p>
            <a:pPr eaLnBrk="1" fontAlgn="auto" hangingPunct="1">
              <a:spcAft>
                <a:spcPts val="0"/>
              </a:spcAft>
              <a:buFont typeface="Arial" pitchFamily="34" charset="0"/>
              <a:buChar char="•"/>
              <a:defRPr/>
            </a:pPr>
            <a:r>
              <a:rPr lang="en-US" dirty="0" smtClean="0"/>
              <a:t>One way to analyze repeated games that last for a finite number of periods is to backtrack from the end.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Repeated Games</a:t>
            </a:r>
          </a:p>
        </p:txBody>
      </p:sp>
      <p:sp>
        <p:nvSpPr>
          <p:cNvPr id="25603" name="Content Placeholder 2"/>
          <p:cNvSpPr>
            <a:spLocks noGrp="1"/>
          </p:cNvSpPr>
          <p:nvPr>
            <p:ph idx="1"/>
          </p:nvPr>
        </p:nvSpPr>
        <p:spPr/>
        <p:txBody>
          <a:bodyPr/>
          <a:lstStyle/>
          <a:p>
            <a:pPr eaLnBrk="1" hangingPunct="1"/>
            <a:endParaRPr lang="en-US" smtClean="0"/>
          </a:p>
          <a:p>
            <a:pPr eaLnBrk="1" hangingPunct="1"/>
            <a:r>
              <a:rPr lang="en-US" smtClean="0"/>
              <a:t>cooperative equilibrium for the iterated prisoner’s dilemma if instead of a fixed known number of interactions there is always a small probability that every interaction will be the last interaction.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smtClean="0"/>
              <a:t>Folk theorem</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The </a:t>
            </a:r>
            <a:r>
              <a:rPr lang="en-US" i="1" dirty="0" smtClean="0"/>
              <a:t>folk theorem </a:t>
            </a:r>
            <a:r>
              <a:rPr lang="en-US" dirty="0" smtClean="0"/>
              <a:t>tells us that in a repeated game any strategy that is not Pareto dominated by another and where every agent gets a utility that is higher than his </a:t>
            </a:r>
            <a:r>
              <a:rPr lang="en-US" dirty="0" err="1" smtClean="0"/>
              <a:t>maxmin</a:t>
            </a:r>
            <a:r>
              <a:rPr lang="en-US" dirty="0" smtClean="0"/>
              <a:t> utility is a feasible equilibrium strategy.</a:t>
            </a:r>
          </a:p>
          <a:p>
            <a:pPr eaLnBrk="1" fontAlgn="auto" hangingPunct="1">
              <a:spcAft>
                <a:spcPts val="0"/>
              </a:spcAft>
              <a:buFont typeface="Arial" pitchFamily="34" charset="0"/>
              <a:buChar char="•"/>
              <a:defRPr/>
            </a:pPr>
            <a:r>
              <a:rPr lang="en-US" dirty="0" smtClean="0"/>
              <a:t>In these cases, each player knows that he can get his </a:t>
            </a:r>
            <a:r>
              <a:rPr lang="en-US" dirty="0" err="1" smtClean="0"/>
              <a:t>maxmin</a:t>
            </a:r>
            <a:r>
              <a:rPr lang="en-US" dirty="0" smtClean="0"/>
              <a:t> utility by playing the appropriate action, regardless of what the others do. Thus, no player will be satisfied with less than his </a:t>
            </a:r>
            <a:r>
              <a:rPr lang="en-US" dirty="0" err="1" smtClean="0"/>
              <a:t>maxmin</a:t>
            </a:r>
            <a:r>
              <a:rPr lang="en-US" dirty="0" smtClean="0"/>
              <a:t> utility.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Games in Extended Form</a:t>
            </a:r>
          </a:p>
        </p:txBody>
      </p:sp>
      <p:sp>
        <p:nvSpPr>
          <p:cNvPr id="27651" name="Content Placeholder 2"/>
          <p:cNvSpPr>
            <a:spLocks noGrp="1"/>
          </p:cNvSpPr>
          <p:nvPr>
            <p:ph idx="1"/>
          </p:nvPr>
        </p:nvSpPr>
        <p:spPr/>
        <p:txBody>
          <a:bodyPr/>
          <a:lstStyle/>
          <a:p>
            <a:pPr eaLnBrk="1" hangingPunct="1"/>
            <a:r>
              <a:rPr lang="en-US" smtClean="0"/>
              <a:t>In the early 1980’s Robert Axelrod performed some experiments on the iterated prisoner’s dilemma.</a:t>
            </a:r>
          </a:p>
          <a:p>
            <a:pPr eaLnBrk="1" hangingPunct="1"/>
            <a:r>
              <a:rPr lang="en-US" smtClean="0"/>
              <a:t>He sent out an email asking people to submit fortran programs that played the prisoner’s dilemma against each other for 200 rounds.</a:t>
            </a:r>
          </a:p>
          <a:p>
            <a:pPr eaLnBrk="1" hangingPunct="1"/>
            <a:r>
              <a:rPr lang="en-US" smtClean="0"/>
              <a:t>The winner was the one that accumulated the most points. Many entries were submitted.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Games in Extended Form</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They included the following strategies:</a:t>
            </a:r>
          </a:p>
          <a:p>
            <a:pPr eaLnBrk="1" fontAlgn="auto" hangingPunct="1">
              <a:spcAft>
                <a:spcPts val="0"/>
              </a:spcAft>
              <a:buFont typeface="Wingdings" pitchFamily="2" charset="2"/>
              <a:buChar char="Ø"/>
              <a:defRPr/>
            </a:pPr>
            <a:r>
              <a:rPr lang="en-US" dirty="0" smtClean="0"/>
              <a:t>    ALL-D: always play defect.</a:t>
            </a:r>
          </a:p>
          <a:p>
            <a:pPr eaLnBrk="1" fontAlgn="auto" hangingPunct="1">
              <a:spcAft>
                <a:spcPts val="0"/>
              </a:spcAft>
              <a:buFont typeface="Wingdings" pitchFamily="2" charset="2"/>
              <a:buChar char="Ø"/>
              <a:defRPr/>
            </a:pPr>
            <a:r>
              <a:rPr lang="en-US" dirty="0" smtClean="0"/>
              <a:t>    RANDOM: pick action randomly.</a:t>
            </a:r>
          </a:p>
          <a:p>
            <a:pPr eaLnBrk="1" fontAlgn="auto" hangingPunct="1">
              <a:spcAft>
                <a:spcPts val="0"/>
              </a:spcAft>
              <a:buFont typeface="Wingdings" pitchFamily="2" charset="2"/>
              <a:buChar char="Ø"/>
              <a:defRPr/>
            </a:pPr>
            <a:r>
              <a:rPr lang="en-US" dirty="0" smtClean="0"/>
              <a:t>   TIT-FOR-TAT: cooperate in the first round, then         do whatever the other player did last time.</a:t>
            </a:r>
          </a:p>
          <a:p>
            <a:pPr eaLnBrk="1" fontAlgn="auto" hangingPunct="1">
              <a:spcAft>
                <a:spcPts val="0"/>
              </a:spcAft>
              <a:buFont typeface="Wingdings" pitchFamily="2" charset="2"/>
              <a:buChar char="Ø"/>
              <a:defRPr/>
            </a:pPr>
            <a:r>
              <a:rPr lang="en-US" dirty="0" smtClean="0"/>
              <a:t>   TESTER: defect on the first round. If other player defects then play tit-for-tat. If he cooperated then cooperate for two rounds then defect.</a:t>
            </a:r>
          </a:p>
          <a:p>
            <a:pPr eaLnBrk="1" fontAlgn="auto" hangingPunct="1">
              <a:spcAft>
                <a:spcPts val="0"/>
              </a:spcAft>
              <a:buFont typeface="Wingdings" pitchFamily="2" charset="2"/>
              <a:buChar char="Ø"/>
              <a:defRPr/>
            </a:pPr>
            <a:r>
              <a:rPr lang="en-US" dirty="0" smtClean="0"/>
              <a:t>   JOSS: play tit-for-tat but 10% of the time defect instead of cooperating.</a:t>
            </a:r>
          </a:p>
          <a:p>
            <a:pPr eaLnBrk="1" fontAlgn="auto" hangingPunct="1">
              <a:spcAft>
                <a:spcPts val="0"/>
              </a:spcAft>
              <a:buFont typeface="Arial" pitchFamily="34" charset="0"/>
              <a:buChar char="•"/>
              <a:defRPr/>
            </a:pPr>
            <a:r>
              <a:rPr lang="en-US" dirty="0" smtClean="0"/>
              <a:t> The tit-for-tat strategy won the tournament.</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Games in Extended Form</a:t>
            </a:r>
          </a:p>
        </p:txBody>
      </p:sp>
      <p:sp>
        <p:nvSpPr>
          <p:cNvPr id="29699" name="Content Placeholder 2"/>
          <p:cNvSpPr>
            <a:spLocks noGrp="1"/>
          </p:cNvSpPr>
          <p:nvPr>
            <p:ph idx="1"/>
          </p:nvPr>
        </p:nvSpPr>
        <p:spPr/>
        <p:txBody>
          <a:bodyPr/>
          <a:lstStyle/>
          <a:p>
            <a:pPr eaLnBrk="1" hangingPunct="1"/>
            <a:r>
              <a:rPr lang="en-US" smtClean="0"/>
              <a:t>In extended form games the players take sequential actions.</a:t>
            </a:r>
          </a:p>
          <a:p>
            <a:pPr eaLnBrk="1" hangingPunct="1"/>
            <a:r>
              <a:rPr lang="en-US" smtClean="0"/>
              <a:t>These games are represented using a tree where the branches at each level correspond to a different player’s actions and the payoffs to all agents are given at the leafs.</a:t>
            </a:r>
          </a:p>
          <a:p>
            <a:pPr eaLnBrk="1" hangingPunct="1"/>
            <a:r>
              <a:rPr lang="en-US" smtClean="0"/>
              <a:t>Extended form games can also represent simultaneous actions by using dotted ellipses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Games in Extended Form</a:t>
            </a:r>
          </a:p>
        </p:txBody>
      </p:sp>
      <p:pic>
        <p:nvPicPr>
          <p:cNvPr id="3072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2133600"/>
            <a:ext cx="5867400" cy="42592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Origin of Game Theory</a:t>
            </a:r>
            <a:br>
              <a:rPr lang="en-US" dirty="0" smtClean="0"/>
            </a:br>
            <a:endParaRPr lang="en-US" dirty="0"/>
          </a:p>
        </p:txBody>
      </p:sp>
      <p:sp>
        <p:nvSpPr>
          <p:cNvPr id="4099" name="Content Placeholder 2"/>
          <p:cNvSpPr>
            <a:spLocks noGrp="1"/>
          </p:cNvSpPr>
          <p:nvPr>
            <p:ph idx="1"/>
          </p:nvPr>
        </p:nvSpPr>
        <p:spPr/>
        <p:txBody>
          <a:bodyPr/>
          <a:lstStyle/>
          <a:p>
            <a:r>
              <a:rPr lang="en-US" smtClean="0"/>
              <a:t>It was first formally introduced in the book “The Theory of Games and Economic Behavior”, (Neumann and Morgenstern, 1944).</a:t>
            </a:r>
          </a:p>
          <a:p>
            <a:r>
              <a:rPr lang="en-US" smtClean="0"/>
              <a:t>Some game are </a:t>
            </a:r>
            <a:r>
              <a:rPr lang="en-US" b="1" smtClean="0"/>
              <a:t>noncooperative</a:t>
            </a:r>
            <a:r>
              <a:rPr lang="en-US" smtClean="0"/>
              <a:t> because the agents’ preferred sets of actions can be in conflict with each other. That is, what is good for one agent might be bad for the others.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Solution Concepts</a:t>
            </a:r>
          </a:p>
        </p:txBody>
      </p:sp>
      <p:sp>
        <p:nvSpPr>
          <p:cNvPr id="31747" name="Content Placeholder 2"/>
          <p:cNvSpPr>
            <a:spLocks noGrp="1"/>
          </p:cNvSpPr>
          <p:nvPr>
            <p:ph idx="1"/>
          </p:nvPr>
        </p:nvSpPr>
        <p:spPr/>
        <p:txBody>
          <a:bodyPr/>
          <a:lstStyle/>
          <a:p>
            <a:pPr eaLnBrk="1" hangingPunct="1"/>
            <a:r>
              <a:rPr lang="en-US" smtClean="0"/>
              <a:t>An extended game has a Nash equilibrium strategy     if for all agents    it is true that they can’t gain any more utility by playing a strategy different from     given that everyone else is playing      .</a:t>
            </a:r>
          </a:p>
          <a:p>
            <a:pPr eaLnBrk="1" hangingPunct="1"/>
            <a:r>
              <a:rPr lang="en-US" smtClean="0"/>
              <a:t>Extended form games are a useful way to represent more complex multiagent interactions.</a:t>
            </a:r>
          </a:p>
          <a:p>
            <a:pPr eaLnBrk="1" hangingPunct="1"/>
            <a:endParaRPr lang="en-US" smtClean="0"/>
          </a:p>
        </p:txBody>
      </p:sp>
      <p:graphicFrame>
        <p:nvGraphicFramePr>
          <p:cNvPr id="31748" name="Object 2"/>
          <p:cNvGraphicFramePr>
            <a:graphicFrameLocks noChangeAspect="1"/>
          </p:cNvGraphicFramePr>
          <p:nvPr/>
        </p:nvGraphicFramePr>
        <p:xfrm>
          <a:off x="5181600" y="2209800"/>
          <a:ext cx="241300" cy="381000"/>
        </p:xfrm>
        <a:graphic>
          <a:graphicData uri="http://schemas.openxmlformats.org/presentationml/2006/ole">
            <mc:AlternateContent xmlns:mc="http://schemas.openxmlformats.org/markup-compatibility/2006">
              <mc:Choice xmlns:v="urn:schemas-microsoft-com:vml" Requires="v">
                <p:oleObj spid="_x0000_s31758" name="Equation" r:id="rId3" imgW="88707" imgH="164742" progId="Equation.3">
                  <p:embed/>
                </p:oleObj>
              </mc:Choice>
              <mc:Fallback>
                <p:oleObj name="Equation" r:id="rId3" imgW="88707" imgH="16474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209800"/>
                        <a:ext cx="241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49" name="Object 4"/>
          <p:cNvGraphicFramePr>
            <a:graphicFrameLocks noChangeAspect="1"/>
          </p:cNvGraphicFramePr>
          <p:nvPr/>
        </p:nvGraphicFramePr>
        <p:xfrm>
          <a:off x="2362200" y="2133600"/>
          <a:ext cx="304800" cy="457200"/>
        </p:xfrm>
        <a:graphic>
          <a:graphicData uri="http://schemas.openxmlformats.org/presentationml/2006/ole">
            <mc:AlternateContent xmlns:mc="http://schemas.openxmlformats.org/markup-compatibility/2006">
              <mc:Choice xmlns:v="urn:schemas-microsoft-com:vml" Requires="v">
                <p:oleObj spid="_x0000_s31759" name="Equation" r:id="rId5" imgW="152268" imgH="203024" progId="Equation.3">
                  <p:embed/>
                </p:oleObj>
              </mc:Choice>
              <mc:Fallback>
                <p:oleObj name="Equation" r:id="rId5" imgW="152268" imgH="203024"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21336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175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3124200"/>
            <a:ext cx="3810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3733800"/>
            <a:ext cx="4572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Subgame perfect equilibrium</a:t>
            </a:r>
          </a:p>
        </p:txBody>
      </p:sp>
      <p:sp>
        <p:nvSpPr>
          <p:cNvPr id="32771" name="Content Placeholder 2"/>
          <p:cNvSpPr>
            <a:spLocks noGrp="1"/>
          </p:cNvSpPr>
          <p:nvPr>
            <p:ph idx="1"/>
          </p:nvPr>
        </p:nvSpPr>
        <p:spPr/>
        <p:txBody>
          <a:bodyPr/>
          <a:lstStyle/>
          <a:p>
            <a:pPr eaLnBrk="1" hangingPunct="1"/>
            <a:r>
              <a:rPr lang="en-US" smtClean="0"/>
              <a:t>A stronger solution concept is the subgame perfect equilibrium strategy      which is defined as one where for all agents     and all subgames it is true that    can’t gain any more utility by playing a strategy different from      .</a:t>
            </a:r>
          </a:p>
        </p:txBody>
      </p:sp>
      <p:graphicFrame>
        <p:nvGraphicFramePr>
          <p:cNvPr id="32772" name="Object 2"/>
          <p:cNvGraphicFramePr>
            <a:graphicFrameLocks noChangeAspect="1"/>
          </p:cNvGraphicFramePr>
          <p:nvPr/>
        </p:nvGraphicFramePr>
        <p:xfrm>
          <a:off x="6781800" y="2667000"/>
          <a:ext cx="241300" cy="381000"/>
        </p:xfrm>
        <a:graphic>
          <a:graphicData uri="http://schemas.openxmlformats.org/presentationml/2006/ole">
            <mc:AlternateContent xmlns:mc="http://schemas.openxmlformats.org/markup-compatibility/2006">
              <mc:Choice xmlns:v="urn:schemas-microsoft-com:vml" Requires="v">
                <p:oleObj spid="_x0000_s32782" name="Equation" r:id="rId3" imgW="88707" imgH="164742" progId="Equation.3">
                  <p:embed/>
                </p:oleObj>
              </mc:Choice>
              <mc:Fallback>
                <p:oleObj name="Equation" r:id="rId3" imgW="88707" imgH="16474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667000"/>
                        <a:ext cx="241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3" name="Object 3"/>
          <p:cNvGraphicFramePr>
            <a:graphicFrameLocks noChangeAspect="1"/>
          </p:cNvGraphicFramePr>
          <p:nvPr/>
        </p:nvGraphicFramePr>
        <p:xfrm>
          <a:off x="4876800" y="3200400"/>
          <a:ext cx="241300" cy="381000"/>
        </p:xfrm>
        <a:graphic>
          <a:graphicData uri="http://schemas.openxmlformats.org/presentationml/2006/ole">
            <mc:AlternateContent xmlns:mc="http://schemas.openxmlformats.org/markup-compatibility/2006">
              <mc:Choice xmlns:v="urn:schemas-microsoft-com:vml" Requires="v">
                <p:oleObj spid="_x0000_s32783" name="Equation" r:id="rId5" imgW="88707" imgH="164742" progId="Equation.3">
                  <p:embed/>
                </p:oleObj>
              </mc:Choice>
              <mc:Fallback>
                <p:oleObj name="Equation" r:id="rId5" imgW="88707" imgH="16474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200400"/>
                        <a:ext cx="241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2774"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3581400"/>
            <a:ext cx="3810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2600" y="2209800"/>
            <a:ext cx="3889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Finding a Solution</a:t>
            </a:r>
          </a:p>
        </p:txBody>
      </p:sp>
      <p:sp>
        <p:nvSpPr>
          <p:cNvPr id="33795" name="Content Placeholder 2"/>
          <p:cNvSpPr>
            <a:spLocks noGrp="1"/>
          </p:cNvSpPr>
          <p:nvPr>
            <p:ph idx="1"/>
          </p:nvPr>
        </p:nvSpPr>
        <p:spPr/>
        <p:txBody>
          <a:bodyPr/>
          <a:lstStyle/>
          <a:p>
            <a:pPr eaLnBrk="1" hangingPunct="1"/>
            <a:r>
              <a:rPr lang="en-US" smtClean="0"/>
              <a:t>There is an extensive literature on centralized algorithms for finding the various equilibrium strategies for a given game.</a:t>
            </a:r>
          </a:p>
          <a:p>
            <a:pPr eaLnBrk="1" hangingPunct="1"/>
            <a:r>
              <a:rPr lang="en-US" smtClean="0"/>
              <a:t>The algorithms involve a complete search using heuristics for pruning.</a:t>
            </a:r>
          </a:p>
          <a:p>
            <a:pPr eaLnBrk="1" hangingPunct="1"/>
            <a:r>
              <a:rPr lang="en-US" smtClean="0"/>
              <a:t>The Gambit software program is an open source implementation of several of these algorithms.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Standard and Extended Form Games</a:t>
            </a:r>
          </a:p>
        </p:txBody>
      </p:sp>
      <p:sp>
        <p:nvSpPr>
          <p:cNvPr id="5123" name="Content Placeholder 2"/>
          <p:cNvSpPr>
            <a:spLocks noGrp="1"/>
          </p:cNvSpPr>
          <p:nvPr>
            <p:ph idx="1"/>
          </p:nvPr>
        </p:nvSpPr>
        <p:spPr/>
        <p:txBody>
          <a:bodyPr/>
          <a:lstStyle/>
          <a:p>
            <a:pPr eaLnBrk="1" hangingPunct="1"/>
            <a:r>
              <a:rPr lang="en-US" dirty="0" smtClean="0"/>
              <a:t>Two </a:t>
            </a:r>
            <a:r>
              <a:rPr lang="en-US" dirty="0" smtClean="0"/>
              <a:t>most basic forms of games: normal and extended form games.</a:t>
            </a:r>
          </a:p>
          <a:p>
            <a:pPr eaLnBrk="1" hangingPunct="1"/>
            <a:r>
              <a:rPr lang="en-US" dirty="0" smtClean="0"/>
              <a:t>These games are known to be </a:t>
            </a:r>
            <a:r>
              <a:rPr lang="en-US" dirty="0" smtClean="0"/>
              <a:t>non-cooperative</a:t>
            </a:r>
            <a:r>
              <a:rPr lang="en-US" dirty="0" smtClean="0"/>
              <a:t> </a:t>
            </a:r>
            <a:r>
              <a:rPr lang="en-US" dirty="0" smtClean="0"/>
              <a:t>games </a:t>
            </a:r>
            <a:r>
              <a:rPr lang="en-US" dirty="0" smtClean="0"/>
              <a:t>because the agents’ preferred sets of actions can be in conflict with each other.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Games in Normal Form</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Normal form</a:t>
            </a:r>
            <a:r>
              <a:rPr lang="en-US" dirty="0"/>
              <a:t>, also known as strategic </a:t>
            </a:r>
            <a:r>
              <a:rPr lang="en-US" dirty="0" smtClean="0"/>
              <a:t>form.</a:t>
            </a:r>
          </a:p>
          <a:p>
            <a:pPr eaLnBrk="1" fontAlgn="auto" hangingPunct="1">
              <a:spcAft>
                <a:spcPts val="0"/>
              </a:spcAft>
              <a:buFont typeface="Arial" pitchFamily="34" charset="0"/>
              <a:buChar char="•"/>
              <a:defRPr/>
            </a:pPr>
            <a:r>
              <a:rPr lang="en-US" dirty="0" smtClean="0"/>
              <a:t>In </a:t>
            </a:r>
            <a:r>
              <a:rPr lang="en-US" dirty="0"/>
              <a:t>the simplest type of game we have two agents each of which must take one of </a:t>
            </a:r>
            <a:r>
              <a:rPr lang="en-US" dirty="0" smtClean="0"/>
              <a:t>two possible </a:t>
            </a:r>
            <a:r>
              <a:rPr lang="en-US" dirty="0"/>
              <a:t>actions. The agents take their actions at the same time. They will then </a:t>
            </a:r>
            <a:r>
              <a:rPr lang="en-US" dirty="0" smtClean="0"/>
              <a:t>each receive </a:t>
            </a:r>
            <a:r>
              <a:rPr lang="en-US" dirty="0"/>
              <a:t>a utility value, or payoff, based on their joint actions</a:t>
            </a:r>
            <a:r>
              <a:rPr lang="en-US" dirty="0" smtClean="0"/>
              <a:t>.</a:t>
            </a:r>
          </a:p>
          <a:p>
            <a:pPr eaLnBrk="1" fontAlgn="auto" hangingPunct="1">
              <a:spcAft>
                <a:spcPts val="0"/>
              </a:spcAft>
              <a:buFont typeface="Arial" pitchFamily="34" charset="0"/>
              <a:buChar char="•"/>
              <a:defRPr/>
            </a:pPr>
            <a:r>
              <a:rPr lang="en-US" dirty="0"/>
              <a:t>Games such as </a:t>
            </a:r>
            <a:r>
              <a:rPr lang="en-US" dirty="0" smtClean="0"/>
              <a:t>this one </a:t>
            </a:r>
            <a:r>
              <a:rPr lang="en-US" dirty="0"/>
              <a:t>can be represented using a payoff </a:t>
            </a:r>
            <a:r>
              <a:rPr lang="en-US" dirty="0" smtClean="0"/>
              <a:t>matrix</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0"/>
            <a:ext cx="8229600" cy="1143000"/>
          </a:xfrm>
        </p:spPr>
        <p:txBody>
          <a:bodyPr/>
          <a:lstStyle/>
          <a:p>
            <a:pPr eaLnBrk="1" hangingPunct="1"/>
            <a:r>
              <a:rPr lang="en-US" smtClean="0"/>
              <a:t>Games in Normal Form</a:t>
            </a:r>
          </a:p>
        </p:txBody>
      </p:sp>
      <p:sp>
        <p:nvSpPr>
          <p:cNvPr id="7171" name="Content Placeholder 2"/>
          <p:cNvSpPr>
            <a:spLocks noGrp="1"/>
          </p:cNvSpPr>
          <p:nvPr>
            <p:ph idx="1"/>
          </p:nvPr>
        </p:nvSpPr>
        <p:spPr>
          <a:xfrm>
            <a:off x="0" y="1143000"/>
            <a:ext cx="9144000" cy="4572000"/>
          </a:xfrm>
        </p:spPr>
        <p:txBody>
          <a:bodyPr/>
          <a:lstStyle/>
          <a:p>
            <a:pPr eaLnBrk="1" hangingPunct="1"/>
            <a:r>
              <a:rPr lang="en-US" sz="2800" dirty="0" smtClean="0"/>
              <a:t>Normal form games also assume that the players have common knowledge of the utilities that all players can receive.</a:t>
            </a:r>
          </a:p>
          <a:p>
            <a:r>
              <a:rPr lang="en-US" sz="2800" dirty="0" smtClean="0"/>
              <a:t>players have common knowledge </a:t>
            </a:r>
            <a:r>
              <a:rPr lang="en-US" sz="2800" dirty="0" smtClean="0"/>
              <a:t>of the </a:t>
            </a:r>
            <a:r>
              <a:rPr lang="en-US" sz="2800" dirty="0" smtClean="0"/>
              <a:t>utilities that all players can receive. That is, everybody knows that </a:t>
            </a:r>
            <a:r>
              <a:rPr lang="en-US" sz="2800" dirty="0" smtClean="0"/>
              <a:t>everybody knows </a:t>
            </a:r>
            <a:r>
              <a:rPr lang="en-US" sz="2800" dirty="0" smtClean="0"/>
              <a:t>that everybody knows, and so on, the values in the payoff matrix.</a:t>
            </a:r>
          </a:p>
          <a:p>
            <a:pPr eaLnBrk="1" hangingPunct="1"/>
            <a:endParaRPr lang="en-US" dirty="0" smtClean="0"/>
          </a:p>
          <a:p>
            <a:pPr eaLnBrk="1" hangingPunct="1"/>
            <a:endParaRPr lang="en-US" dirty="0" smtClean="0"/>
          </a:p>
          <a:p>
            <a:pPr eaLnBrk="1" hangingPunct="1"/>
            <a:endParaRPr lang="en-US" dirty="0" smtClean="0"/>
          </a:p>
        </p:txBody>
      </p:sp>
      <p:pic>
        <p:nvPicPr>
          <p:cNvPr id="717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568825"/>
            <a:ext cx="39624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143000"/>
          </a:xfrm>
        </p:spPr>
        <p:txBody>
          <a:bodyPr/>
          <a:lstStyle/>
          <a:p>
            <a:pPr eaLnBrk="1" hangingPunct="1"/>
            <a:r>
              <a:rPr lang="en-US" smtClean="0"/>
              <a:t>Byzantine generals problem</a:t>
            </a:r>
          </a:p>
        </p:txBody>
      </p:sp>
      <p:sp>
        <p:nvSpPr>
          <p:cNvPr id="3" name="Content Placeholder 2"/>
          <p:cNvSpPr>
            <a:spLocks noGrp="1"/>
          </p:cNvSpPr>
          <p:nvPr>
            <p:ph idx="1"/>
          </p:nvPr>
        </p:nvSpPr>
        <p:spPr>
          <a:xfrm>
            <a:off x="0" y="1219200"/>
            <a:ext cx="8229600" cy="4525963"/>
          </a:xfrm>
        </p:spPr>
        <p:txBody>
          <a:bodyPr rtlCol="0">
            <a:normAutofit fontScale="92500" lnSpcReduction="20000"/>
          </a:bodyPr>
          <a:lstStyle/>
          <a:p>
            <a:pPr eaLnBrk="1" fontAlgn="auto" hangingPunct="1">
              <a:spcAft>
                <a:spcPts val="0"/>
              </a:spcAft>
              <a:buFont typeface="Arial" pitchFamily="34" charset="0"/>
              <a:buChar char="•"/>
              <a:defRPr/>
            </a:pPr>
            <a:r>
              <a:rPr lang="en-US" dirty="0"/>
              <a:t>It is also interesting to note that in message-passing </a:t>
            </a:r>
            <a:r>
              <a:rPr lang="en-US" dirty="0" err="1"/>
              <a:t>multiagent</a:t>
            </a:r>
            <a:r>
              <a:rPr lang="en-US" dirty="0"/>
              <a:t> systems </a:t>
            </a:r>
            <a:r>
              <a:rPr lang="en-US" dirty="0" smtClean="0"/>
              <a:t>where messages </a:t>
            </a:r>
            <a:r>
              <a:rPr lang="en-US" dirty="0"/>
              <a:t>can be lost it is impossible for agents to ever achieve common </a:t>
            </a:r>
            <a:r>
              <a:rPr lang="en-US" dirty="0" smtClean="0"/>
              <a:t>knowledge about anything.</a:t>
            </a:r>
          </a:p>
          <a:p>
            <a:pPr eaLnBrk="1" fontAlgn="auto" hangingPunct="1">
              <a:spcAft>
                <a:spcPts val="0"/>
              </a:spcAft>
              <a:buFont typeface="Arial" pitchFamily="34" charset="0"/>
              <a:buChar char="•"/>
              <a:defRPr/>
            </a:pPr>
            <a:r>
              <a:rPr lang="en-US" dirty="0"/>
              <a:t>The problem is historically described as </a:t>
            </a:r>
            <a:r>
              <a:rPr lang="en-US" dirty="0" smtClean="0"/>
              <a:t>the </a:t>
            </a:r>
            <a:r>
              <a:rPr lang="en-US" i="1" dirty="0" smtClean="0"/>
              <a:t>Byzantine </a:t>
            </a:r>
            <a:r>
              <a:rPr lang="en-US" i="1" dirty="0"/>
              <a:t>generals </a:t>
            </a:r>
            <a:r>
              <a:rPr lang="en-US" i="1" dirty="0" smtClean="0"/>
              <a:t>problem</a:t>
            </a:r>
          </a:p>
          <a:p>
            <a:pPr eaLnBrk="1" fontAlgn="auto" hangingPunct="1">
              <a:spcAft>
                <a:spcPts val="0"/>
              </a:spcAft>
              <a:buFont typeface="Arial" pitchFamily="34" charset="0"/>
              <a:buChar char="•"/>
              <a:defRPr/>
            </a:pPr>
            <a:r>
              <a:rPr lang="en-US" dirty="0"/>
              <a:t>The generals must </a:t>
            </a:r>
            <a:r>
              <a:rPr lang="en-US" dirty="0" smtClean="0"/>
              <a:t>both attack </a:t>
            </a:r>
            <a:r>
              <a:rPr lang="en-US" dirty="0"/>
              <a:t>at the same time in order to defeat the enemy</a:t>
            </a:r>
            <a:r>
              <a:rPr lang="en-US" dirty="0" smtClean="0"/>
              <a:t>.</a:t>
            </a:r>
          </a:p>
          <a:p>
            <a:pPr eaLnBrk="1" fontAlgn="auto" hangingPunct="1">
              <a:spcAft>
                <a:spcPts val="0"/>
              </a:spcAft>
              <a:buFont typeface="Arial" pitchFamily="34" charset="0"/>
              <a:buChar char="•"/>
              <a:defRPr/>
            </a:pPr>
            <a:r>
              <a:rPr lang="en-US" dirty="0" smtClean="0"/>
              <a:t>The only method of </a:t>
            </a:r>
            <a:r>
              <a:rPr lang="en-US" dirty="0"/>
              <a:t>communication is by sending a messenger who could be captured by the enemy.</a:t>
            </a:r>
          </a:p>
        </p:txBody>
      </p:sp>
      <p:sp>
        <p:nvSpPr>
          <p:cNvPr id="8196" name="Freeform 4"/>
          <p:cNvSpPr>
            <a:spLocks/>
          </p:cNvSpPr>
          <p:nvPr/>
        </p:nvSpPr>
        <p:spPr bwMode="auto">
          <a:xfrm>
            <a:off x="927100" y="5905500"/>
            <a:ext cx="7175500" cy="688975"/>
          </a:xfrm>
          <a:custGeom>
            <a:avLst/>
            <a:gdLst>
              <a:gd name="T0" fmla="*/ 0 w 4520"/>
              <a:gd name="T1" fmla="*/ 2147483647 h 434"/>
              <a:gd name="T2" fmla="*/ 2147483647 w 4520"/>
              <a:gd name="T3" fmla="*/ 2147483647 h 434"/>
              <a:gd name="T4" fmla="*/ 2147483647 w 4520"/>
              <a:gd name="T5" fmla="*/ 2147483647 h 434"/>
              <a:gd name="T6" fmla="*/ 2147483647 w 4520"/>
              <a:gd name="T7" fmla="*/ 2147483647 h 434"/>
              <a:gd name="T8" fmla="*/ 2147483647 w 4520"/>
              <a:gd name="T9" fmla="*/ 2147483647 h 434"/>
              <a:gd name="T10" fmla="*/ 2147483647 w 4520"/>
              <a:gd name="T11" fmla="*/ 2147483647 h 434"/>
              <a:gd name="T12" fmla="*/ 2147483647 w 4520"/>
              <a:gd name="T13" fmla="*/ 2147483647 h 434"/>
              <a:gd name="T14" fmla="*/ 2147483647 w 4520"/>
              <a:gd name="T15" fmla="*/ 2147483647 h 434"/>
              <a:gd name="T16" fmla="*/ 2147483647 w 4520"/>
              <a:gd name="T17" fmla="*/ 2147483647 h 434"/>
              <a:gd name="T18" fmla="*/ 2147483647 w 4520"/>
              <a:gd name="T19" fmla="*/ 2147483647 h 434"/>
              <a:gd name="T20" fmla="*/ 2147483647 w 4520"/>
              <a:gd name="T21" fmla="*/ 2147483647 h 434"/>
              <a:gd name="T22" fmla="*/ 2147483647 w 4520"/>
              <a:gd name="T23" fmla="*/ 2147483647 h 434"/>
              <a:gd name="T24" fmla="*/ 2147483647 w 4520"/>
              <a:gd name="T25" fmla="*/ 2147483647 h 434"/>
              <a:gd name="T26" fmla="*/ 2147483647 w 4520"/>
              <a:gd name="T27" fmla="*/ 2147483647 h 434"/>
              <a:gd name="T28" fmla="*/ 2147483647 w 4520"/>
              <a:gd name="T29" fmla="*/ 2147483647 h 434"/>
              <a:gd name="T30" fmla="*/ 2147483647 w 4520"/>
              <a:gd name="T31" fmla="*/ 2147483647 h 434"/>
              <a:gd name="T32" fmla="*/ 2147483647 w 4520"/>
              <a:gd name="T33" fmla="*/ 2147483647 h 434"/>
              <a:gd name="T34" fmla="*/ 2147483647 w 4520"/>
              <a:gd name="T35" fmla="*/ 2147483647 h 434"/>
              <a:gd name="T36" fmla="*/ 2147483647 w 4520"/>
              <a:gd name="T37" fmla="*/ 2147483647 h 434"/>
              <a:gd name="T38" fmla="*/ 2147483647 w 4520"/>
              <a:gd name="T39" fmla="*/ 2147483647 h 434"/>
              <a:gd name="T40" fmla="*/ 2147483647 w 4520"/>
              <a:gd name="T41" fmla="*/ 2147483647 h 434"/>
              <a:gd name="T42" fmla="*/ 2147483647 w 4520"/>
              <a:gd name="T43" fmla="*/ 2147483647 h 434"/>
              <a:gd name="T44" fmla="*/ 2147483647 w 4520"/>
              <a:gd name="T45" fmla="*/ 2147483647 h 434"/>
              <a:gd name="T46" fmla="*/ 2147483647 w 4520"/>
              <a:gd name="T47" fmla="*/ 2147483647 h 434"/>
              <a:gd name="T48" fmla="*/ 2147483647 w 4520"/>
              <a:gd name="T49" fmla="*/ 2147483647 h 434"/>
              <a:gd name="T50" fmla="*/ 2147483647 w 4520"/>
              <a:gd name="T51" fmla="*/ 2147483647 h 434"/>
              <a:gd name="T52" fmla="*/ 2147483647 w 4520"/>
              <a:gd name="T53" fmla="*/ 2147483647 h 434"/>
              <a:gd name="T54" fmla="*/ 2147483647 w 4520"/>
              <a:gd name="T55" fmla="*/ 2147483647 h 434"/>
              <a:gd name="T56" fmla="*/ 2147483647 w 4520"/>
              <a:gd name="T57" fmla="*/ 2147483647 h 434"/>
              <a:gd name="T58" fmla="*/ 2147483647 w 4520"/>
              <a:gd name="T59" fmla="*/ 2147483647 h 434"/>
              <a:gd name="T60" fmla="*/ 2147483647 w 4520"/>
              <a:gd name="T61" fmla="*/ 2147483647 h 434"/>
              <a:gd name="T62" fmla="*/ 2147483647 w 4520"/>
              <a:gd name="T63" fmla="*/ 2147483647 h 434"/>
              <a:gd name="T64" fmla="*/ 2147483647 w 4520"/>
              <a:gd name="T65" fmla="*/ 2147483647 h 434"/>
              <a:gd name="T66" fmla="*/ 2147483647 w 4520"/>
              <a:gd name="T67" fmla="*/ 2147483647 h 434"/>
              <a:gd name="T68" fmla="*/ 2147483647 w 4520"/>
              <a:gd name="T69" fmla="*/ 2147483647 h 434"/>
              <a:gd name="T70" fmla="*/ 2147483647 w 4520"/>
              <a:gd name="T71" fmla="*/ 2147483647 h 434"/>
              <a:gd name="T72" fmla="*/ 2147483647 w 4520"/>
              <a:gd name="T73" fmla="*/ 2147483647 h 434"/>
              <a:gd name="T74" fmla="*/ 2147483647 w 4520"/>
              <a:gd name="T75" fmla="*/ 2147483647 h 434"/>
              <a:gd name="T76" fmla="*/ 2147483647 w 4520"/>
              <a:gd name="T77" fmla="*/ 0 h 434"/>
              <a:gd name="T78" fmla="*/ 2147483647 w 4520"/>
              <a:gd name="T79" fmla="*/ 2147483647 h 434"/>
              <a:gd name="T80" fmla="*/ 2147483647 w 4520"/>
              <a:gd name="T81" fmla="*/ 2147483647 h 434"/>
              <a:gd name="T82" fmla="*/ 2147483647 w 4520"/>
              <a:gd name="T83" fmla="*/ 2147483647 h 434"/>
              <a:gd name="T84" fmla="*/ 2147483647 w 4520"/>
              <a:gd name="T85" fmla="*/ 2147483647 h 434"/>
              <a:gd name="T86" fmla="*/ 2147483647 w 4520"/>
              <a:gd name="T87" fmla="*/ 2147483647 h 434"/>
              <a:gd name="T88" fmla="*/ 2147483647 w 4520"/>
              <a:gd name="T89" fmla="*/ 2147483647 h 434"/>
              <a:gd name="T90" fmla="*/ 2147483647 w 4520"/>
              <a:gd name="T91" fmla="*/ 2147483647 h 434"/>
              <a:gd name="T92" fmla="*/ 2147483647 w 4520"/>
              <a:gd name="T93" fmla="*/ 2147483647 h 434"/>
              <a:gd name="T94" fmla="*/ 2147483647 w 4520"/>
              <a:gd name="T95" fmla="*/ 2147483647 h 434"/>
              <a:gd name="T96" fmla="*/ 2147483647 w 4520"/>
              <a:gd name="T97" fmla="*/ 2147483647 h 434"/>
              <a:gd name="T98" fmla="*/ 2147483647 w 4520"/>
              <a:gd name="T99" fmla="*/ 2147483647 h 4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520"/>
              <a:gd name="T151" fmla="*/ 0 h 434"/>
              <a:gd name="T152" fmla="*/ 4520 w 4520"/>
              <a:gd name="T153" fmla="*/ 434 h 43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520" h="434">
                <a:moveTo>
                  <a:pt x="0" y="392"/>
                </a:moveTo>
                <a:cubicBezTo>
                  <a:pt x="8" y="387"/>
                  <a:pt x="17" y="383"/>
                  <a:pt x="24" y="376"/>
                </a:cubicBezTo>
                <a:cubicBezTo>
                  <a:pt x="31" y="369"/>
                  <a:pt x="33" y="358"/>
                  <a:pt x="40" y="352"/>
                </a:cubicBezTo>
                <a:cubicBezTo>
                  <a:pt x="59" y="336"/>
                  <a:pt x="130" y="295"/>
                  <a:pt x="152" y="288"/>
                </a:cubicBezTo>
                <a:cubicBezTo>
                  <a:pt x="188" y="240"/>
                  <a:pt x="204" y="196"/>
                  <a:pt x="264" y="176"/>
                </a:cubicBezTo>
                <a:cubicBezTo>
                  <a:pt x="280" y="179"/>
                  <a:pt x="297" y="177"/>
                  <a:pt x="312" y="184"/>
                </a:cubicBezTo>
                <a:cubicBezTo>
                  <a:pt x="321" y="188"/>
                  <a:pt x="324" y="199"/>
                  <a:pt x="328" y="208"/>
                </a:cubicBezTo>
                <a:cubicBezTo>
                  <a:pt x="343" y="241"/>
                  <a:pt x="352" y="272"/>
                  <a:pt x="368" y="304"/>
                </a:cubicBezTo>
                <a:cubicBezTo>
                  <a:pt x="381" y="329"/>
                  <a:pt x="432" y="360"/>
                  <a:pt x="432" y="360"/>
                </a:cubicBezTo>
                <a:cubicBezTo>
                  <a:pt x="512" y="353"/>
                  <a:pt x="529" y="366"/>
                  <a:pt x="552" y="296"/>
                </a:cubicBezTo>
                <a:cubicBezTo>
                  <a:pt x="615" y="317"/>
                  <a:pt x="621" y="275"/>
                  <a:pt x="656" y="240"/>
                </a:cubicBezTo>
                <a:cubicBezTo>
                  <a:pt x="688" y="208"/>
                  <a:pt x="733" y="182"/>
                  <a:pt x="776" y="168"/>
                </a:cubicBezTo>
                <a:cubicBezTo>
                  <a:pt x="814" y="111"/>
                  <a:pt x="823" y="112"/>
                  <a:pt x="880" y="80"/>
                </a:cubicBezTo>
                <a:cubicBezTo>
                  <a:pt x="963" y="34"/>
                  <a:pt x="898" y="58"/>
                  <a:pt x="952" y="40"/>
                </a:cubicBezTo>
                <a:cubicBezTo>
                  <a:pt x="963" y="43"/>
                  <a:pt x="978" y="39"/>
                  <a:pt x="984" y="48"/>
                </a:cubicBezTo>
                <a:cubicBezTo>
                  <a:pt x="1001" y="73"/>
                  <a:pt x="996" y="108"/>
                  <a:pt x="1008" y="136"/>
                </a:cubicBezTo>
                <a:cubicBezTo>
                  <a:pt x="1030" y="188"/>
                  <a:pt x="1051" y="222"/>
                  <a:pt x="1104" y="240"/>
                </a:cubicBezTo>
                <a:cubicBezTo>
                  <a:pt x="1119" y="263"/>
                  <a:pt x="1178" y="350"/>
                  <a:pt x="1200" y="360"/>
                </a:cubicBezTo>
                <a:cubicBezTo>
                  <a:pt x="1215" y="367"/>
                  <a:pt x="1232" y="364"/>
                  <a:pt x="1248" y="368"/>
                </a:cubicBezTo>
                <a:cubicBezTo>
                  <a:pt x="1275" y="374"/>
                  <a:pt x="1292" y="397"/>
                  <a:pt x="1320" y="400"/>
                </a:cubicBezTo>
                <a:cubicBezTo>
                  <a:pt x="1368" y="405"/>
                  <a:pt x="1416" y="405"/>
                  <a:pt x="1464" y="408"/>
                </a:cubicBezTo>
                <a:cubicBezTo>
                  <a:pt x="1546" y="424"/>
                  <a:pt x="1629" y="426"/>
                  <a:pt x="1712" y="432"/>
                </a:cubicBezTo>
                <a:cubicBezTo>
                  <a:pt x="1797" y="429"/>
                  <a:pt x="1883" y="434"/>
                  <a:pt x="1968" y="424"/>
                </a:cubicBezTo>
                <a:cubicBezTo>
                  <a:pt x="1978" y="423"/>
                  <a:pt x="1976" y="406"/>
                  <a:pt x="1984" y="400"/>
                </a:cubicBezTo>
                <a:cubicBezTo>
                  <a:pt x="2002" y="385"/>
                  <a:pt x="2042" y="383"/>
                  <a:pt x="2064" y="376"/>
                </a:cubicBezTo>
                <a:cubicBezTo>
                  <a:pt x="2103" y="337"/>
                  <a:pt x="2140" y="330"/>
                  <a:pt x="2192" y="320"/>
                </a:cubicBezTo>
                <a:cubicBezTo>
                  <a:pt x="2236" y="262"/>
                  <a:pt x="2218" y="230"/>
                  <a:pt x="2272" y="176"/>
                </a:cubicBezTo>
                <a:cubicBezTo>
                  <a:pt x="2288" y="127"/>
                  <a:pt x="2341" y="83"/>
                  <a:pt x="2376" y="48"/>
                </a:cubicBezTo>
                <a:cubicBezTo>
                  <a:pt x="2390" y="34"/>
                  <a:pt x="2414" y="38"/>
                  <a:pt x="2432" y="32"/>
                </a:cubicBezTo>
                <a:cubicBezTo>
                  <a:pt x="2504" y="35"/>
                  <a:pt x="2591" y="4"/>
                  <a:pt x="2648" y="48"/>
                </a:cubicBezTo>
                <a:cubicBezTo>
                  <a:pt x="2694" y="84"/>
                  <a:pt x="2705" y="129"/>
                  <a:pt x="2744" y="168"/>
                </a:cubicBezTo>
                <a:cubicBezTo>
                  <a:pt x="2797" y="221"/>
                  <a:pt x="2842" y="282"/>
                  <a:pt x="2896" y="336"/>
                </a:cubicBezTo>
                <a:cubicBezTo>
                  <a:pt x="2908" y="348"/>
                  <a:pt x="3020" y="391"/>
                  <a:pt x="3048" y="400"/>
                </a:cubicBezTo>
                <a:cubicBezTo>
                  <a:pt x="3087" y="374"/>
                  <a:pt x="3084" y="332"/>
                  <a:pt x="3120" y="304"/>
                </a:cubicBezTo>
                <a:cubicBezTo>
                  <a:pt x="3201" y="241"/>
                  <a:pt x="3298" y="201"/>
                  <a:pt x="3376" y="136"/>
                </a:cubicBezTo>
                <a:cubicBezTo>
                  <a:pt x="3403" y="113"/>
                  <a:pt x="3403" y="125"/>
                  <a:pt x="3432" y="96"/>
                </a:cubicBezTo>
                <a:cubicBezTo>
                  <a:pt x="3446" y="82"/>
                  <a:pt x="3473" y="33"/>
                  <a:pt x="3488" y="24"/>
                </a:cubicBezTo>
                <a:cubicBezTo>
                  <a:pt x="3502" y="15"/>
                  <a:pt x="3520" y="13"/>
                  <a:pt x="3536" y="8"/>
                </a:cubicBezTo>
                <a:cubicBezTo>
                  <a:pt x="3544" y="5"/>
                  <a:pt x="3560" y="0"/>
                  <a:pt x="3560" y="0"/>
                </a:cubicBezTo>
                <a:cubicBezTo>
                  <a:pt x="3598" y="9"/>
                  <a:pt x="3634" y="23"/>
                  <a:pt x="3672" y="32"/>
                </a:cubicBezTo>
                <a:cubicBezTo>
                  <a:pt x="3680" y="37"/>
                  <a:pt x="3687" y="44"/>
                  <a:pt x="3696" y="48"/>
                </a:cubicBezTo>
                <a:cubicBezTo>
                  <a:pt x="3704" y="52"/>
                  <a:pt x="3713" y="52"/>
                  <a:pt x="3720" y="56"/>
                </a:cubicBezTo>
                <a:cubicBezTo>
                  <a:pt x="3737" y="65"/>
                  <a:pt x="3768" y="88"/>
                  <a:pt x="3768" y="88"/>
                </a:cubicBezTo>
                <a:cubicBezTo>
                  <a:pt x="3783" y="133"/>
                  <a:pt x="3828" y="204"/>
                  <a:pt x="3864" y="240"/>
                </a:cubicBezTo>
                <a:cubicBezTo>
                  <a:pt x="3887" y="263"/>
                  <a:pt x="3931" y="276"/>
                  <a:pt x="3960" y="288"/>
                </a:cubicBezTo>
                <a:cubicBezTo>
                  <a:pt x="3988" y="300"/>
                  <a:pt x="4013" y="315"/>
                  <a:pt x="4040" y="328"/>
                </a:cubicBezTo>
                <a:cubicBezTo>
                  <a:pt x="4071" y="344"/>
                  <a:pt x="4111" y="345"/>
                  <a:pt x="4144" y="352"/>
                </a:cubicBezTo>
                <a:cubicBezTo>
                  <a:pt x="4236" y="372"/>
                  <a:pt x="4299" y="378"/>
                  <a:pt x="4400" y="384"/>
                </a:cubicBezTo>
                <a:cubicBezTo>
                  <a:pt x="4437" y="396"/>
                  <a:pt x="4487" y="417"/>
                  <a:pt x="4520" y="384"/>
                </a:cubicBezTo>
                <a:lnTo>
                  <a:pt x="4472" y="376"/>
                </a:lnTo>
              </a:path>
            </a:pathLst>
          </a:custGeom>
          <a:noFill/>
          <a:ln w="381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7" name="Oval 5"/>
          <p:cNvSpPr>
            <a:spLocks noChangeArrowheads="1"/>
          </p:cNvSpPr>
          <p:nvPr/>
        </p:nvSpPr>
        <p:spPr bwMode="auto">
          <a:xfrm>
            <a:off x="2971800" y="62484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198" name="Oval 6"/>
          <p:cNvSpPr>
            <a:spLocks noChangeArrowheads="1"/>
          </p:cNvSpPr>
          <p:nvPr/>
        </p:nvSpPr>
        <p:spPr bwMode="auto">
          <a:xfrm>
            <a:off x="3124200" y="64008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199" name="Oval 7"/>
          <p:cNvSpPr>
            <a:spLocks noChangeArrowheads="1"/>
          </p:cNvSpPr>
          <p:nvPr/>
        </p:nvSpPr>
        <p:spPr bwMode="auto">
          <a:xfrm>
            <a:off x="3225800" y="62484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200" name="Oval 8"/>
          <p:cNvSpPr>
            <a:spLocks noChangeArrowheads="1"/>
          </p:cNvSpPr>
          <p:nvPr/>
        </p:nvSpPr>
        <p:spPr bwMode="auto">
          <a:xfrm>
            <a:off x="3352800" y="63881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201" name="Oval 9"/>
          <p:cNvSpPr>
            <a:spLocks noChangeArrowheads="1"/>
          </p:cNvSpPr>
          <p:nvPr/>
        </p:nvSpPr>
        <p:spPr bwMode="auto">
          <a:xfrm>
            <a:off x="3467100" y="62484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202" name="Oval 10"/>
          <p:cNvSpPr>
            <a:spLocks noChangeArrowheads="1"/>
          </p:cNvSpPr>
          <p:nvPr/>
        </p:nvSpPr>
        <p:spPr bwMode="auto">
          <a:xfrm>
            <a:off x="3606800" y="64008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203" name="Oval 11"/>
          <p:cNvSpPr>
            <a:spLocks noChangeArrowheads="1"/>
          </p:cNvSpPr>
          <p:nvPr/>
        </p:nvSpPr>
        <p:spPr bwMode="auto">
          <a:xfrm>
            <a:off x="3733800" y="62865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204" name="Oval 12"/>
          <p:cNvSpPr>
            <a:spLocks noChangeArrowheads="1"/>
          </p:cNvSpPr>
          <p:nvPr/>
        </p:nvSpPr>
        <p:spPr bwMode="auto">
          <a:xfrm>
            <a:off x="3822700" y="64389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205" name="Oval 13"/>
          <p:cNvSpPr>
            <a:spLocks noChangeArrowheads="1"/>
          </p:cNvSpPr>
          <p:nvPr/>
        </p:nvSpPr>
        <p:spPr bwMode="auto">
          <a:xfrm>
            <a:off x="2870200" y="6362700"/>
            <a:ext cx="152400" cy="165100"/>
          </a:xfrm>
          <a:prstGeom prst="ellipse">
            <a:avLst/>
          </a:prstGeom>
          <a:solidFill>
            <a:schemeClr val="hlink"/>
          </a:solidFill>
          <a:ln w="12700">
            <a:solidFill>
              <a:srgbClr val="000000"/>
            </a:solidFill>
            <a:round/>
            <a:headEnd type="none" w="sm" len="sm"/>
            <a:tailEnd type="none" w="med" len="lg"/>
          </a:ln>
        </p:spPr>
        <p:txBody>
          <a:bodyPr wrap="none" anchor="ctr"/>
          <a:lstStyle/>
          <a:p>
            <a:endParaRPr lang="en-US"/>
          </a:p>
        </p:txBody>
      </p:sp>
      <p:sp>
        <p:nvSpPr>
          <p:cNvPr id="8206" name="Oval 14"/>
          <p:cNvSpPr>
            <a:spLocks noChangeArrowheads="1"/>
          </p:cNvSpPr>
          <p:nvPr/>
        </p:nvSpPr>
        <p:spPr bwMode="auto">
          <a:xfrm>
            <a:off x="1460500" y="61468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07" name="Oval 15"/>
          <p:cNvSpPr>
            <a:spLocks noChangeArrowheads="1"/>
          </p:cNvSpPr>
          <p:nvPr/>
        </p:nvSpPr>
        <p:spPr bwMode="auto">
          <a:xfrm>
            <a:off x="1612900" y="62865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08" name="Oval 16"/>
          <p:cNvSpPr>
            <a:spLocks noChangeArrowheads="1"/>
          </p:cNvSpPr>
          <p:nvPr/>
        </p:nvSpPr>
        <p:spPr bwMode="auto">
          <a:xfrm>
            <a:off x="1739900" y="61468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09" name="Oval 17"/>
          <p:cNvSpPr>
            <a:spLocks noChangeArrowheads="1"/>
          </p:cNvSpPr>
          <p:nvPr/>
        </p:nvSpPr>
        <p:spPr bwMode="auto">
          <a:xfrm>
            <a:off x="1905000" y="60833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0" name="Oval 18"/>
          <p:cNvSpPr>
            <a:spLocks noChangeArrowheads="1"/>
          </p:cNvSpPr>
          <p:nvPr/>
        </p:nvSpPr>
        <p:spPr bwMode="auto">
          <a:xfrm>
            <a:off x="2057400" y="59690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1" name="Oval 19"/>
          <p:cNvSpPr>
            <a:spLocks noChangeArrowheads="1"/>
          </p:cNvSpPr>
          <p:nvPr/>
        </p:nvSpPr>
        <p:spPr bwMode="auto">
          <a:xfrm>
            <a:off x="1612900" y="60579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2" name="Oval 20"/>
          <p:cNvSpPr>
            <a:spLocks noChangeArrowheads="1"/>
          </p:cNvSpPr>
          <p:nvPr/>
        </p:nvSpPr>
        <p:spPr bwMode="auto">
          <a:xfrm>
            <a:off x="5435600" y="61468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3" name="Oval 21"/>
          <p:cNvSpPr>
            <a:spLocks noChangeArrowheads="1"/>
          </p:cNvSpPr>
          <p:nvPr/>
        </p:nvSpPr>
        <p:spPr bwMode="auto">
          <a:xfrm>
            <a:off x="5588000" y="62865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4" name="Oval 22"/>
          <p:cNvSpPr>
            <a:spLocks noChangeArrowheads="1"/>
          </p:cNvSpPr>
          <p:nvPr/>
        </p:nvSpPr>
        <p:spPr bwMode="auto">
          <a:xfrm>
            <a:off x="5715000" y="61468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5" name="Oval 23"/>
          <p:cNvSpPr>
            <a:spLocks noChangeArrowheads="1"/>
          </p:cNvSpPr>
          <p:nvPr/>
        </p:nvSpPr>
        <p:spPr bwMode="auto">
          <a:xfrm>
            <a:off x="5880100" y="60833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6" name="Oval 24"/>
          <p:cNvSpPr>
            <a:spLocks noChangeArrowheads="1"/>
          </p:cNvSpPr>
          <p:nvPr/>
        </p:nvSpPr>
        <p:spPr bwMode="auto">
          <a:xfrm>
            <a:off x="6032500" y="59690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7" name="Oval 25"/>
          <p:cNvSpPr>
            <a:spLocks noChangeArrowheads="1"/>
          </p:cNvSpPr>
          <p:nvPr/>
        </p:nvSpPr>
        <p:spPr bwMode="auto">
          <a:xfrm>
            <a:off x="5588000" y="60579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8" name="Oval 26"/>
          <p:cNvSpPr>
            <a:spLocks noChangeArrowheads="1"/>
          </p:cNvSpPr>
          <p:nvPr/>
        </p:nvSpPr>
        <p:spPr bwMode="auto">
          <a:xfrm>
            <a:off x="5308600" y="6019800"/>
            <a:ext cx="152400" cy="165100"/>
          </a:xfrm>
          <a:prstGeom prst="ellipse">
            <a:avLst/>
          </a:prstGeom>
          <a:solidFill>
            <a:schemeClr val="accent2"/>
          </a:solidFill>
          <a:ln w="12700">
            <a:solidFill>
              <a:srgbClr val="000000"/>
            </a:solidFill>
            <a:round/>
            <a:headEnd type="none" w="sm" len="sm"/>
            <a:tailEnd type="none" w="med" len="lg"/>
          </a:ln>
        </p:spPr>
        <p:txBody>
          <a:bodyPr wrap="none" anchor="ctr"/>
          <a:lstStyle/>
          <a:p>
            <a:endParaRPr lang="en-US"/>
          </a:p>
        </p:txBody>
      </p:sp>
      <p:sp>
        <p:nvSpPr>
          <p:cNvPr id="8219" name="Text Box 27"/>
          <p:cNvSpPr txBox="1">
            <a:spLocks noChangeArrowheads="1"/>
          </p:cNvSpPr>
          <p:nvPr/>
        </p:nvSpPr>
        <p:spPr bwMode="auto">
          <a:xfrm>
            <a:off x="1562100" y="5753100"/>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t>R1</a:t>
            </a:r>
          </a:p>
        </p:txBody>
      </p:sp>
      <p:sp>
        <p:nvSpPr>
          <p:cNvPr id="8220" name="Text Box 28"/>
          <p:cNvSpPr txBox="1">
            <a:spLocks noChangeArrowheads="1"/>
          </p:cNvSpPr>
          <p:nvPr/>
        </p:nvSpPr>
        <p:spPr bwMode="auto">
          <a:xfrm>
            <a:off x="5524500" y="5740400"/>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t>R2</a:t>
            </a:r>
          </a:p>
        </p:txBody>
      </p:sp>
      <p:sp>
        <p:nvSpPr>
          <p:cNvPr id="8221" name="Text Box 29"/>
          <p:cNvSpPr txBox="1">
            <a:spLocks noChangeArrowheads="1"/>
          </p:cNvSpPr>
          <p:nvPr/>
        </p:nvSpPr>
        <p:spPr bwMode="auto">
          <a:xfrm>
            <a:off x="3175000" y="5994400"/>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chemeClr val="hlink"/>
                </a:solidFill>
              </a:rPr>
              <a:t>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8229600" cy="1143000"/>
          </a:xfrm>
        </p:spPr>
        <p:txBody>
          <a:bodyPr/>
          <a:lstStyle/>
          <a:p>
            <a:pPr eaLnBrk="1" hangingPunct="1"/>
            <a:r>
              <a:rPr lang="en-US" smtClean="0"/>
              <a:t>strategy</a:t>
            </a:r>
          </a:p>
        </p:txBody>
      </p:sp>
      <p:sp>
        <p:nvSpPr>
          <p:cNvPr id="9219" name="Content Placeholder 2"/>
          <p:cNvSpPr>
            <a:spLocks noGrp="1"/>
          </p:cNvSpPr>
          <p:nvPr>
            <p:ph idx="1"/>
          </p:nvPr>
        </p:nvSpPr>
        <p:spPr>
          <a:xfrm>
            <a:off x="0" y="1600200"/>
            <a:ext cx="9144000" cy="5257800"/>
          </a:xfrm>
        </p:spPr>
        <p:txBody>
          <a:bodyPr/>
          <a:lstStyle/>
          <a:p>
            <a:pPr eaLnBrk="1" hangingPunct="1"/>
            <a:r>
              <a:rPr lang="en-US" sz="2800" smtClean="0"/>
              <a:t>Normal form game, we define a strategy s to be the set of actions all players take.</a:t>
            </a:r>
          </a:p>
          <a:p>
            <a:pPr eaLnBrk="1" hangingPunct="1"/>
            <a:r>
              <a:rPr lang="en-US" sz="2800" smtClean="0"/>
              <a:t>Pure strategy: one where the agents take a specific action.</a:t>
            </a:r>
          </a:p>
          <a:p>
            <a:pPr eaLnBrk="1" hangingPunct="1"/>
            <a:r>
              <a:rPr lang="en-US" sz="2800" smtClean="0"/>
              <a:t>Mixed strategy: one where the agents take different actions, each with some fixed probabilities.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Rational</a:t>
            </a:r>
          </a:p>
        </p:txBody>
      </p:sp>
      <p:sp>
        <p:nvSpPr>
          <p:cNvPr id="10243" name="Content Placeholder 2"/>
          <p:cNvSpPr>
            <a:spLocks noGrp="1"/>
          </p:cNvSpPr>
          <p:nvPr>
            <p:ph idx="1"/>
          </p:nvPr>
        </p:nvSpPr>
        <p:spPr/>
        <p:txBody>
          <a:bodyPr/>
          <a:lstStyle/>
          <a:p>
            <a:pPr eaLnBrk="1" hangingPunct="1"/>
            <a:r>
              <a:rPr lang="en-US" dirty="0" smtClean="0"/>
              <a:t>Game theory assumes that player are rational, which we use as a synonym for selfish. That is, a rational player always acts so as to maximize its utility</a:t>
            </a:r>
            <a:r>
              <a:rPr lang="en-US" dirty="0" smtClean="0"/>
              <a:t>. (Herbert Simon)</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1577</Words>
  <Application>Microsoft Office PowerPoint</Application>
  <PresentationFormat>On-screen Show (4:3)</PresentationFormat>
  <Paragraphs>114</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Equation</vt:lpstr>
      <vt:lpstr>Standard and Extended Form Games A Lesson in Multiagent System Based on Jose Vidal’s book Fundamentals of Multiagent Systems </vt:lpstr>
      <vt:lpstr>Standard and Extended Form Games </vt:lpstr>
      <vt:lpstr>Origin of Game Theory </vt:lpstr>
      <vt:lpstr>Standard and Extended Form Games</vt:lpstr>
      <vt:lpstr>Games in Normal Form</vt:lpstr>
      <vt:lpstr>Games in Normal Form</vt:lpstr>
      <vt:lpstr>Byzantine generals problem</vt:lpstr>
      <vt:lpstr>strategy</vt:lpstr>
      <vt:lpstr>Rational</vt:lpstr>
      <vt:lpstr>zero-sum games</vt:lpstr>
      <vt:lpstr>Solution Concepts</vt:lpstr>
      <vt:lpstr>Minimax theorem</vt:lpstr>
      <vt:lpstr>Lack of Stability</vt:lpstr>
      <vt:lpstr>Dominant Strategy</vt:lpstr>
      <vt:lpstr>Iterated dominance</vt:lpstr>
      <vt:lpstr>Social welfare strategy</vt:lpstr>
      <vt:lpstr>Pareto optimal Strategy </vt:lpstr>
      <vt:lpstr>Nash equilibrium</vt:lpstr>
      <vt:lpstr>Nash equilibrium </vt:lpstr>
      <vt:lpstr>Famous Games</vt:lpstr>
      <vt:lpstr>Battle of the sexes</vt:lpstr>
      <vt:lpstr>Game of chicken</vt:lpstr>
      <vt:lpstr>Repeated Games</vt:lpstr>
      <vt:lpstr>Repeated Games</vt:lpstr>
      <vt:lpstr>Folk theorem</vt:lpstr>
      <vt:lpstr>Games in Extended Form</vt:lpstr>
      <vt:lpstr>Games in Extended Form</vt:lpstr>
      <vt:lpstr>Games in Extended Form</vt:lpstr>
      <vt:lpstr>Games in Extended Form</vt:lpstr>
      <vt:lpstr>Solution Concepts</vt:lpstr>
      <vt:lpstr>Subgame perfect equilibrium</vt:lpstr>
      <vt:lpstr>Finding a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prasanna</dc:creator>
  <cp:lastModifiedBy>Henry, Hexmoor</cp:lastModifiedBy>
  <cp:revision>57</cp:revision>
  <cp:lastPrinted>2012-09-11T17:53:07Z</cp:lastPrinted>
  <dcterms:created xsi:type="dcterms:W3CDTF">2008-05-02T16:55:10Z</dcterms:created>
  <dcterms:modified xsi:type="dcterms:W3CDTF">2012-09-14T14:01:15Z</dcterms:modified>
</cp:coreProperties>
</file>