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02-A6C9-4B2D-A14E-724E636AACD1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96AF-ED87-4707-9C5F-1A123CE07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3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EF39-38B9-4563-A6F3-E64B14CFD396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712F-4FD0-47BD-960D-C74CE9DA7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7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EB48-D909-4083-8B2E-00172CB713D5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5A67D-DA83-48C3-8C2F-20C513CB5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1CE7-A04D-4501-8D4D-FDA4BA4618C3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58C4-EB05-4494-8959-4E0970174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2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91E0-E9FD-4E8B-AA65-1AF4A45EC541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0992-7420-4110-8627-6A1C5B62F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A917E-1AE0-42AF-A638-231FA8BB588C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2FB76-B079-43CE-AD75-EBE9DAA1F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7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5ED7E-9D0F-4C0F-8A86-90675398283C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089FE-B1C7-4D2B-AEA4-2FF2611E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3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191F-014F-488B-848F-3C597C9D75A6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540E-AF35-46C8-97CE-6F3982083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5913-957F-4728-82ED-249427E743E1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C235-0AC8-485A-A58B-FF0562E10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3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FE81-4085-43A9-AE81-43041A529247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44A7-2FC6-451B-9C0B-93A8CAEA6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8119-3763-4155-B613-F3EF7FB39C2A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8344-800D-4EC1-A42C-51ED37F42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6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44D5E6-2AC2-45A2-95E0-ECAE438DB372}" type="datetimeFigureOut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399284-2531-423D-B76C-BE361E98B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458200" cy="2438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Utilities and MDP: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Lesson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Multiagent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Based on Jose Vidal’s book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Fundamentals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Multiagent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Systems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Henry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Hexmoor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SIUC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Markov Decision Processes: MDP</a:t>
            </a:r>
            <a:endParaRPr lang="en-US" dirty="0">
              <a:latin typeface="+mn-lt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410200"/>
          </a:xfrm>
        </p:spPr>
        <p:txBody>
          <a:bodyPr/>
          <a:lstStyle/>
          <a:p>
            <a:pPr eaLnBrk="1" hangingPunct="1"/>
            <a:r>
              <a:rPr lang="en-US" sz="1800" smtClean="0"/>
              <a:t>Graphical representation of a sample Markov decision process along with values for the transition and reward functions. We let the start state be s1. E.g.,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6628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Reward Function: r(s)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Reward function is represented as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</a:t>
            </a:r>
            <a:r>
              <a:rPr lang="en-US" i="1" smtClean="0"/>
              <a:t>r : S → R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Vs Non-Deterministic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world: predictable effects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Example: only one action leads to T=1 , else </a:t>
            </a:r>
            <a:r>
              <a:rPr lang="az-Cyrl-AZ" smtClean="0"/>
              <a:t>Ф</a:t>
            </a:r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Nondeterministic world: values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Policy: 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Policy is behavior of agents that maps states to action</a:t>
            </a:r>
          </a:p>
          <a:p>
            <a:pPr eaLnBrk="1" hangingPunct="1"/>
            <a:r>
              <a:rPr lang="en-US" smtClean="0"/>
              <a:t>Policy is represented by </a:t>
            </a:r>
          </a:p>
        </p:txBody>
      </p:sp>
      <p:graphicFrame>
        <p:nvGraphicFramePr>
          <p:cNvPr id="5122" name="Content Placeholder 3"/>
          <p:cNvGraphicFramePr>
            <a:graphicFrameLocks noChangeAspect="1"/>
          </p:cNvGraphicFramePr>
          <p:nvPr/>
        </p:nvGraphicFramePr>
        <p:xfrm>
          <a:off x="5410200" y="3810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1000"/>
                        <a:ext cx="990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4953000" y="26670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Policy</a:t>
            </a:r>
          </a:p>
        </p:txBody>
      </p:sp>
      <p:sp>
        <p:nvSpPr>
          <p:cNvPr id="61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policy is a policy that maximizes expected utility.</a:t>
            </a:r>
          </a:p>
          <a:p>
            <a:pPr eaLnBrk="1" hangingPunct="1"/>
            <a:r>
              <a:rPr lang="en-US" smtClean="0"/>
              <a:t>Optimal policy is represented as 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0" y="3810000"/>
          <a:ext cx="441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1790640" imgH="457200" progId="Equation.3">
                  <p:embed/>
                </p:oleObj>
              </mc:Choice>
              <mc:Fallback>
                <p:oleObj name="Equation" r:id="rId3" imgW="179064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0"/>
                        <a:ext cx="441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Content Placeholder 3"/>
          <p:cNvGraphicFramePr>
            <a:graphicFrameLocks noChangeAspect="1"/>
          </p:cNvGraphicFramePr>
          <p:nvPr/>
        </p:nvGraphicFramePr>
        <p:xfrm>
          <a:off x="6400800" y="2514600"/>
          <a:ext cx="6858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190440" imgH="203040" progId="Equation.3">
                  <p:embed/>
                </p:oleObj>
              </mc:Choice>
              <mc:Fallback>
                <p:oleObj name="Equation" r:id="rId5" imgW="190440" imgH="20304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14600"/>
                        <a:ext cx="6858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Discounted Rewards:</a:t>
            </a:r>
          </a:p>
        </p:txBody>
      </p:sp>
      <p:sp>
        <p:nvSpPr>
          <p:cNvPr id="71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Discounted rewards smoothly reduce the impact of rewards that are farther off in the future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Where                   represents discount factor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010400" y="609600"/>
          <a:ext cx="121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09600"/>
                        <a:ext cx="1219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362200" y="3200400"/>
          <a:ext cx="44958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5" imgW="1841400" imgH="457200" progId="Equation.3">
                  <p:embed/>
                </p:oleObj>
              </mc:Choice>
              <mc:Fallback>
                <p:oleObj name="Equation" r:id="rId5" imgW="18414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00400"/>
                        <a:ext cx="44958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2209800" y="3810000"/>
          <a:ext cx="121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495000" imgH="203040" progId="Equation.3">
                  <p:embed/>
                </p:oleObj>
              </mc:Choice>
              <mc:Fallback>
                <p:oleObj name="Equation" r:id="rId7" imgW="4950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10000"/>
                        <a:ext cx="1219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2819400" y="4800600"/>
          <a:ext cx="3657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8" imgW="2057400" imgH="342720" progId="Equation.3">
                  <p:embed/>
                </p:oleObj>
              </mc:Choice>
              <mc:Fallback>
                <p:oleObj name="Equation" r:id="rId8" imgW="205740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00600"/>
                        <a:ext cx="3657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Bellman Equation 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Where 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r(s) represents immediate reward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T(s,a,s’)u(s’) represents   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              future, discounted rewards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00200" y="2209800"/>
          <a:ext cx="59436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2247840" imgH="342720" progId="Equation.3">
                  <p:embed/>
                </p:oleObj>
              </mc:Choice>
              <mc:Fallback>
                <p:oleObj name="Equation" r:id="rId3" imgW="224784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59436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Brute Force Solution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Write n Bellman equations one for each n states, solve …</a:t>
            </a:r>
          </a:p>
          <a:p>
            <a:r>
              <a:rPr lang="en-US" smtClean="0"/>
              <a:t>This is a non-linear equation due to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934200" y="2743200"/>
          <a:ext cx="762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317160" imgH="279360" progId="Equation.3">
                  <p:embed/>
                </p:oleObj>
              </mc:Choice>
              <mc:Fallback>
                <p:oleObj name="Equation" r:id="rId3" imgW="31716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743200"/>
                        <a:ext cx="762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Iteration Solution</a:t>
            </a:r>
          </a:p>
        </p:txBody>
      </p:sp>
      <p:sp>
        <p:nvSpPr>
          <p:cNvPr id="102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 values of u(s) to random numbers</a:t>
            </a:r>
          </a:p>
          <a:p>
            <a:r>
              <a:rPr lang="en-US" smtClean="0"/>
              <a:t>Use Bellman update equation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Converge and stop using this equation when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where         max utility change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057400" y="2971800"/>
          <a:ext cx="434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3" imgW="2730240" imgH="380880" progId="Equation.3">
                  <p:embed/>
                </p:oleObj>
              </mc:Choice>
              <mc:Fallback>
                <p:oleObj name="Equation" r:id="rId3" imgW="2730240" imgH="38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4343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167063" y="4446588"/>
          <a:ext cx="164306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876240" imgH="419040" progId="Equation.3">
                  <p:embed/>
                </p:oleObj>
              </mc:Choice>
              <mc:Fallback>
                <p:oleObj name="Equation" r:id="rId5" imgW="8762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46588"/>
                        <a:ext cx="164306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057400" y="5181600"/>
          <a:ext cx="457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7" imgW="228600" imgH="177480" progId="Equation.3">
                  <p:embed/>
                </p:oleObj>
              </mc:Choice>
              <mc:Fallback>
                <p:oleObj name="Equation" r:id="rId7" imgW="2286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81600"/>
                        <a:ext cx="457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Iteration Algorithm</a:t>
            </a:r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i="1" smtClean="0"/>
              <a:t>	</a:t>
            </a:r>
            <a:endParaRPr lang="en-US" sz="2400" smtClean="0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"/>
          <p:cNvGraphicFramePr>
            <a:graphicFrameLocks noChangeAspect="1"/>
          </p:cNvGraphicFramePr>
          <p:nvPr/>
        </p:nvGraphicFramePr>
        <p:xfrm>
          <a:off x="1676400" y="1524000"/>
          <a:ext cx="6172200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6" imgW="3200400" imgH="3124080" progId="Equation.3">
                  <p:embed/>
                </p:oleObj>
              </mc:Choice>
              <mc:Fallback>
                <p:oleObj name="Equation" r:id="rId6" imgW="3200400" imgH="3124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6172200" cy="507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Utility</a:t>
            </a:r>
          </a:p>
        </p:txBody>
      </p:sp>
      <p:sp>
        <p:nvSpPr>
          <p:cNvPr id="102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Preferences are recorded as a utility function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 S is the set of observable states in the world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	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is utility function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	R is real numbers</a:t>
            </a:r>
          </a:p>
          <a:p>
            <a:pPr eaLnBrk="1" hangingPunct="1"/>
            <a:r>
              <a:rPr lang="en-US" dirty="0" smtClean="0"/>
              <a:t>States of the world become ordered.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200400" y="2286000"/>
          <a:ext cx="1752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660240" imgH="457200" progId="Equation.3">
                  <p:embed/>
                </p:oleObj>
              </mc:Choice>
              <mc:Fallback>
                <p:oleObj name="Equation" r:id="rId3" imgW="66024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86000"/>
                        <a:ext cx="1752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203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smtClean="0"/>
              <a:t>                                            The algorithm stops after t=4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209800" y="685800"/>
          <a:ext cx="2005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1447560" imgH="330120" progId="Equation.3">
                  <p:embed/>
                </p:oleObj>
              </mc:Choice>
              <mc:Fallback>
                <p:oleObj name="Equation" r:id="rId4" imgW="144756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85800"/>
                        <a:ext cx="20050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MDP for one agent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Multiagent: one agent changes , others are stationary.</a:t>
            </a:r>
          </a:p>
          <a:p>
            <a:r>
              <a:rPr lang="en-US" smtClean="0"/>
              <a:t>Better approach </a:t>
            </a:r>
          </a:p>
          <a:p>
            <a:pPr>
              <a:buFont typeface="Arial" charset="0"/>
              <a:buNone/>
            </a:pPr>
            <a:r>
              <a:rPr lang="en-US" smtClean="0"/>
              <a:t>          is a vector of size ‘n’ showing each agent’s action. Where ‘n’ represents number of agents</a:t>
            </a:r>
          </a:p>
          <a:p>
            <a:r>
              <a:rPr lang="en-US" smtClean="0"/>
              <a:t>Rewards:</a:t>
            </a:r>
          </a:p>
          <a:p>
            <a:pPr lvl="1"/>
            <a:r>
              <a:rPr lang="en-US" smtClean="0"/>
              <a:t>Dole out equally among agents</a:t>
            </a:r>
          </a:p>
          <a:p>
            <a:pPr lvl="1"/>
            <a:r>
              <a:rPr lang="en-US" smtClean="0"/>
              <a:t>Reward proportional to contribution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733800" y="2743200"/>
          <a:ext cx="15001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799920" imgH="203040" progId="Equation.3">
                  <p:embed/>
                </p:oleObj>
              </mc:Choice>
              <mc:Fallback>
                <p:oleObj name="Equation" r:id="rId3" imgW="7999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43200"/>
                        <a:ext cx="15001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066800" y="33528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304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noise + cannot observe world …</a:t>
            </a:r>
          </a:p>
          <a:p>
            <a:r>
              <a:rPr lang="en-US" smtClean="0"/>
              <a:t>Belief state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Observation model O(s,o) = probability of observing  ‘o’, being in state ‘s’. 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                                                            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                                                                </a:t>
            </a:r>
          </a:p>
          <a:p>
            <a:pPr>
              <a:buFont typeface="Arial" charset="0"/>
              <a:buNone/>
            </a:pPr>
            <a:r>
              <a:rPr lang="en-US" smtClean="0"/>
              <a:t>Where       is normalization constant</a:t>
            </a:r>
          </a:p>
        </p:txBody>
      </p:sp>
      <p:sp>
        <p:nvSpPr>
          <p:cNvPr id="143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 model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048000" y="2209800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3" imgW="1333440" imgH="253800" progId="Equation.3">
                  <p:embed/>
                </p:oleObj>
              </mc:Choice>
              <mc:Fallback>
                <p:oleObj name="Equation" r:id="rId3" imgW="133344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2971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828800" y="5715000"/>
          <a:ext cx="5334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5" imgW="152280" imgH="139680" progId="Equation.3">
                  <p:embed/>
                </p:oleObj>
              </mc:Choice>
              <mc:Fallback>
                <p:oleObj name="Equation" r:id="rId5" imgW="152280" imgH="139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15000"/>
                        <a:ext cx="5334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Content Placeholder 3"/>
          <p:cNvGraphicFramePr>
            <a:graphicFrameLocks noChangeAspect="1"/>
          </p:cNvGraphicFramePr>
          <p:nvPr/>
        </p:nvGraphicFramePr>
        <p:xfrm>
          <a:off x="685800" y="4343400"/>
          <a:ext cx="7620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7" imgW="2336760" imgH="368280" progId="Equation.3">
                  <p:embed/>
                </p:oleObj>
              </mc:Choice>
              <mc:Fallback>
                <p:oleObj name="Equation" r:id="rId7" imgW="2336760" imgH="3682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7620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Partially observable MDP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219200" y="2057400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1219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3276600" y="1676400"/>
          <a:ext cx="4114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5" imgW="1676160" imgH="368280" progId="Equation.3">
                  <p:embed/>
                </p:oleObj>
              </mc:Choice>
              <mc:Fallback>
                <p:oleObj name="Equation" r:id="rId5" imgW="1676160" imgH="368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76400"/>
                        <a:ext cx="4114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Content Placeholder 7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648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                                                                          </a:t>
            </a:r>
            <a:r>
              <a:rPr lang="en-US" sz="1800" smtClean="0"/>
              <a:t>if * holds </a:t>
            </a:r>
            <a:r>
              <a:rPr lang="en-US" smtClean="0"/>
              <a:t>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 =    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          0     otherwise</a:t>
            </a:r>
          </a:p>
          <a:p>
            <a:pPr>
              <a:buFont typeface="Arial" charset="0"/>
              <a:buNone/>
            </a:pPr>
            <a:r>
              <a:rPr lang="en-US" smtClean="0"/>
              <a:t>* -                                                           </a:t>
            </a:r>
            <a:r>
              <a:rPr lang="en-US" sz="2000" smtClean="0"/>
              <a:t>is true for   </a:t>
            </a:r>
          </a:p>
          <a:p>
            <a:pPr>
              <a:buFont typeface="Arial" charset="0"/>
              <a:buNone/>
            </a:pPr>
            <a:r>
              <a:rPr lang="en-US" sz="2000" smtClean="0"/>
              <a:t> </a:t>
            </a:r>
          </a:p>
          <a:p>
            <a:pPr>
              <a:buFont typeface="Arial" charset="0"/>
              <a:buNone/>
            </a:pPr>
            <a:r>
              <a:rPr lang="en-US" sz="2000" smtClean="0"/>
              <a:t>new reward function</a:t>
            </a:r>
          </a:p>
          <a:p>
            <a:pPr>
              <a:buFont typeface="Arial" charset="0"/>
              <a:buNone/>
            </a:pPr>
            <a:endParaRPr lang="en-US" sz="2000" smtClean="0"/>
          </a:p>
          <a:p>
            <a:pPr>
              <a:buFont typeface="Arial" charset="0"/>
              <a:buNone/>
            </a:pPr>
            <a:endParaRPr lang="en-US" sz="2000" smtClean="0"/>
          </a:p>
          <a:p>
            <a:r>
              <a:rPr lang="en-US" sz="2000" smtClean="0"/>
              <a:t>Solving POMDP is hard.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3048000" y="1752600"/>
            <a:ext cx="1524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364" name="Content Placeholder 3"/>
          <p:cNvGraphicFramePr>
            <a:graphicFrameLocks noChangeAspect="1"/>
          </p:cNvGraphicFramePr>
          <p:nvPr/>
        </p:nvGraphicFramePr>
        <p:xfrm>
          <a:off x="1066800" y="3505200"/>
          <a:ext cx="533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7" imgW="2336760" imgH="368280" progId="Equation.3">
                  <p:embed/>
                </p:oleObj>
              </mc:Choice>
              <mc:Fallback>
                <p:oleObj name="Equation" r:id="rId7" imgW="2336760" imgH="3682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533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7543800" y="3581400"/>
          <a:ext cx="8874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9" imgW="406080" imgH="241200" progId="Equation.3">
                  <p:embed/>
                </p:oleObj>
              </mc:Choice>
              <mc:Fallback>
                <p:oleObj name="Equation" r:id="rId9" imgW="4060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581400"/>
                        <a:ext cx="8874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2971800" y="4495800"/>
          <a:ext cx="3276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11" imgW="1155600" imgH="368280" progId="Equation.3">
                  <p:embed/>
                </p:oleObj>
              </mc:Choice>
              <mc:Fallback>
                <p:oleObj name="Equation" r:id="rId11" imgW="1155600" imgH="368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95800"/>
                        <a:ext cx="3276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Utilites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Reflexive: 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(s) ≥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(s)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Transitive: 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If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(a) ≥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(b) and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(b) ≥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(c) then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(a) ≥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(c).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Comparable: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    a,b either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(a) ≥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(b) or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(b) ≥ u</a:t>
            </a:r>
            <a:r>
              <a:rPr lang="en-US" sz="3200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Selfish agents: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A rational agent is one that wants to maximize its utilities, but intends no harm.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2286000" y="2895600"/>
            <a:ext cx="4876800" cy="3124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81400" y="3200400"/>
            <a:ext cx="2667000" cy="2514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rot="5400000" flipH="1">
            <a:off x="3770313" y="5145087"/>
            <a:ext cx="12700" cy="390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2286000" y="28956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Agents</a:t>
            </a:r>
          </a:p>
        </p:txBody>
      </p:sp>
      <p:sp>
        <p:nvSpPr>
          <p:cNvPr id="19465" name="TextBox 12"/>
          <p:cNvSpPr txBox="1">
            <a:spLocks noChangeArrowheads="1"/>
          </p:cNvSpPr>
          <p:nvPr/>
        </p:nvSpPr>
        <p:spPr bwMode="auto">
          <a:xfrm>
            <a:off x="2286000" y="5029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Rational, non-selfish agents</a:t>
            </a:r>
          </a:p>
        </p:txBody>
      </p:sp>
      <p:cxnSp>
        <p:nvCxnSpPr>
          <p:cNvPr id="15" name="Straight Arrow Connector 14"/>
          <p:cNvCxnSpPr>
            <a:stCxn id="9" idx="2"/>
          </p:cNvCxnSpPr>
          <p:nvPr/>
        </p:nvCxnSpPr>
        <p:spPr>
          <a:xfrm rot="10800000">
            <a:off x="3429000" y="41148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15"/>
          <p:cNvSpPr txBox="1">
            <a:spLocks noChangeArrowheads="1"/>
          </p:cNvSpPr>
          <p:nvPr/>
        </p:nvSpPr>
        <p:spPr bwMode="auto">
          <a:xfrm>
            <a:off x="2362200" y="38100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Selfish agents</a:t>
            </a:r>
          </a:p>
        </p:txBody>
      </p:sp>
      <p:cxnSp>
        <p:nvCxnSpPr>
          <p:cNvPr id="18" name="Straight Arrow Connector 17"/>
          <p:cNvCxnSpPr>
            <a:stCxn id="8" idx="7"/>
          </p:cNvCxnSpPr>
          <p:nvPr/>
        </p:nvCxnSpPr>
        <p:spPr>
          <a:xfrm rot="5400000" flipH="1" flipV="1">
            <a:off x="5907088" y="3379787"/>
            <a:ext cx="139700" cy="23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18"/>
          <p:cNvSpPr txBox="1">
            <a:spLocks noChangeArrowheads="1"/>
          </p:cNvSpPr>
          <p:nvPr/>
        </p:nvSpPr>
        <p:spPr bwMode="auto">
          <a:xfrm>
            <a:off x="5486400" y="30480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Rational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Utility is not money: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utility represents an agent’s preferences it is not necessarily equated with money.  In fact, the utility of money has been found to be roughly logarithmic.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Utility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utility is the utility gained from next event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Example: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	getting A for an A student.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versus  A for an B 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Transition function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Transition function is represented as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Transition function is defined as the probability of reaching S’ from S with action ‘a’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			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79850" y="2209800"/>
          <a:ext cx="16891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609480" imgH="431640" progId="Equation.3">
                  <p:embed/>
                </p:oleObj>
              </mc:Choice>
              <mc:Fallback>
                <p:oleObj name="Equation" r:id="rId3" imgW="6094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2209800"/>
                        <a:ext cx="16891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Utility</a:t>
            </a:r>
          </a:p>
        </p:txBody>
      </p:sp>
      <p:sp>
        <p:nvSpPr>
          <p:cNvPr id="307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utility is defined as the sum of product of the probabilities of reaching s’ from s   with action ‘a’ and utility of the final state.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Where S is set of all possible states</a:t>
            </a:r>
          </a:p>
        </p:txBody>
      </p:sp>
      <p:graphicFrame>
        <p:nvGraphicFramePr>
          <p:cNvPr id="3074" name="Content Placeholder 3"/>
          <p:cNvGraphicFramePr>
            <a:graphicFrameLocks noChangeAspect="1"/>
          </p:cNvGraphicFramePr>
          <p:nvPr/>
        </p:nvGraphicFramePr>
        <p:xfrm>
          <a:off x="1676400" y="4419600"/>
          <a:ext cx="57435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854000" imgH="342720" progId="Equation.3">
                  <p:embed/>
                </p:oleObj>
              </mc:Choice>
              <mc:Fallback>
                <p:oleObj name="Equation" r:id="rId3" imgW="1854000" imgH="34272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5743575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of Information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of information that current state is t and not s: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here                     represents updated, new info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          represents old value 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09800" y="3048000"/>
          <a:ext cx="5175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2070000" imgH="228600" progId="Equation.3">
                  <p:embed/>
                </p:oleObj>
              </mc:Choice>
              <mc:Fallback>
                <p:oleObj name="Equation" r:id="rId3" imgW="2070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0"/>
                        <a:ext cx="5175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76400" y="3962400"/>
          <a:ext cx="147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812520" imgH="228600" progId="Equation.3">
                  <p:embed/>
                </p:oleObj>
              </mc:Choice>
              <mc:Fallback>
                <p:oleObj name="Equation" r:id="rId5" imgW="8125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1473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676400" y="4572000"/>
          <a:ext cx="1524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825480" imgH="228600" progId="Equation.3">
                  <p:embed/>
                </p:oleObj>
              </mc:Choice>
              <mc:Fallback>
                <p:oleObj name="Equation" r:id="rId7" imgW="825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2000"/>
                        <a:ext cx="15240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545</Words>
  <Application>Microsoft Office PowerPoint</Application>
  <PresentationFormat>On-screen Show (4:3)</PresentationFormat>
  <Paragraphs>113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Microsoft Equation 3.0</vt:lpstr>
      <vt:lpstr>Utilities and MDP:  A Lesson in Multiagent System Based on Jose Vidal’s book Fundamentals of Multiagent Systems</vt:lpstr>
      <vt:lpstr>Utility</vt:lpstr>
      <vt:lpstr>Properties of Utilites</vt:lpstr>
      <vt:lpstr>Selfish agents:</vt:lpstr>
      <vt:lpstr>Utility is not money:</vt:lpstr>
      <vt:lpstr>Marginal Utility</vt:lpstr>
      <vt:lpstr>Transition function</vt:lpstr>
      <vt:lpstr>Expected Utility</vt:lpstr>
      <vt:lpstr>Value of Information</vt:lpstr>
      <vt:lpstr>Markov Decision Processes: MDP</vt:lpstr>
      <vt:lpstr>Reward Function: r(s)</vt:lpstr>
      <vt:lpstr>Deterministic Vs Non-Deterministic</vt:lpstr>
      <vt:lpstr>Policy: </vt:lpstr>
      <vt:lpstr>Optimal Policy</vt:lpstr>
      <vt:lpstr>Discounted Rewards:</vt:lpstr>
      <vt:lpstr>Bellman Equation </vt:lpstr>
      <vt:lpstr>Brute Force Solution</vt:lpstr>
      <vt:lpstr>Value Iteration Solution</vt:lpstr>
      <vt:lpstr>Value Iteration Algorithm</vt:lpstr>
      <vt:lpstr>                                            The algorithm stops after t=4</vt:lpstr>
      <vt:lpstr>MDP for one agent</vt:lpstr>
      <vt:lpstr>Observation model</vt:lpstr>
      <vt:lpstr>Partially observable MDP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</dc:title>
  <dc:creator>Henry Hexmoor</dc:creator>
  <cp:lastModifiedBy>Henry, Hexmoor</cp:lastModifiedBy>
  <cp:revision>25</cp:revision>
  <dcterms:created xsi:type="dcterms:W3CDTF">2008-09-21T04:15:58Z</dcterms:created>
  <dcterms:modified xsi:type="dcterms:W3CDTF">2012-09-10T15:35:47Z</dcterms:modified>
</cp:coreProperties>
</file>