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</p:sldMasterIdLst>
  <p:handoutMasterIdLst>
    <p:handoutMasterId r:id="rId29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82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3" r:id="rId25"/>
    <p:sldId id="278" r:id="rId26"/>
    <p:sldId id="279" r:id="rId27"/>
    <p:sldId id="280" r:id="rId2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67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ACB76-2397-4C2C-8DD7-0C9E16AA9DA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45957-C5B8-4051-8DC8-A98A6DBC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58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F97AE-5792-495C-A370-1C79405343F7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6B9A3-9A2E-4BEF-8EC9-9DA413E2C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B9C57-23AB-4E6C-B808-A27D3987BA23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8AB3-7146-406D-BD5C-780D516DC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1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8CF64-7AA0-4253-BA3A-4FCACAE9CA2B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73809-1024-4C4D-9B96-A2CA808A6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26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187D4-DCDD-4304-8EDA-6F83FFFA76AD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7D141-9A0F-4CE2-8A66-6B5F1DC45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24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8461-E159-4AED-B8F7-B681ABB476CE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5DAAD-FF48-4C62-A2DF-D6839FC0F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71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8BBCB-5ACD-468B-9AA7-B4B5ED3ABF65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17460-89A4-499C-8279-FC9E72807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15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5A01B-D6FE-4E76-B1FE-C4FB709B8FF7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D0DBB-8337-4059-80BB-26A4B9942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97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3842D-E0BD-437C-93E8-398AFEAB93F0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0169E-C103-4023-B2AA-49822DF93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46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DE542-CCD3-4699-865D-E36B017FFE71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D318-A800-48AC-9618-65D2F573C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58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F460E-9F9D-470A-B852-59B645627A8B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EA189-8F21-4D3B-946A-04ADFAA16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7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E0071-AA66-46E6-B912-860A624111F0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B3B63-18DE-4AFE-B475-CA8FD3AE8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5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659D6-1E95-42A9-8412-F9C7E1D77549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D91C-3EEE-4737-9D6B-7702C2C37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709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A6084-0733-4BAD-BF9A-B5A94FA00880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B7677-9847-49B9-A083-431B69814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950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A1C88-7B76-485B-853A-2B266A9952A8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18F1D-0374-4A31-8ACC-CBCA78914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50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B430F-E222-4D2C-97BA-F680EBFB462E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08C8B-C6A7-4E4B-B9AE-FE47DEEB7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75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5BDB2-5A7D-45DC-B431-706664C80CDC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51EC2-40A7-420B-BB8F-459A10BD6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7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EEE9F-F51B-4DBA-AD63-0C674F14FCAE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A9CC9-2586-46FD-BC07-B4D458313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1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25E21-0D04-4653-9C72-BA4F1A2907C0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2F4F5-EA22-4AE3-9C0A-1C5988BC9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9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EE6E-8BF2-4C93-AC56-FAAABB1048EA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EFF7B-28BE-458D-B52A-99412E5D5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17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4FC0A-E81E-46D3-B008-D4956580FCA1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62A2E-9AF5-4DFB-8F6F-8512F9E6C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3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BFD2B-8299-4EDA-BFB8-5DA8D68BE5DE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7E71-259F-419C-97D8-D3093FD36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2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61BF7-23E5-4F0C-A813-C29E69BB048F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1491F-B5AC-45D5-BABE-C7284C19B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2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729B9D8-CB2C-49FE-9709-624FCA3F76BA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14809FA-CE29-4AC1-A2D5-E7AFB68C9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46092E-FDEF-4C21-B9F3-952E2118C276}" type="datetimeFigureOut">
              <a:rPr lang="en-US"/>
              <a:pPr>
                <a:defRPr/>
              </a:pPr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39B4E7-0C4E-4F05-A8A9-4107FEE8C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6.png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8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1464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+mn-lt"/>
                <a:cs typeface="Times New Roman" pitchFamily="18" charset="0"/>
              </a:rPr>
              <a:t>Negotiation</a:t>
            </a:r>
            <a:br>
              <a:rPr lang="en-US" sz="3600" dirty="0">
                <a:latin typeface="+mn-lt"/>
                <a:cs typeface="Times New Roman" pitchFamily="18" charset="0"/>
              </a:rPr>
            </a:br>
            <a:r>
              <a:rPr lang="en-US" sz="3600" dirty="0">
                <a:latin typeface="+mn-lt"/>
                <a:cs typeface="Times New Roman" pitchFamily="18" charset="0"/>
              </a:rPr>
              <a:t>A Lesson in </a:t>
            </a:r>
            <a:r>
              <a:rPr lang="en-US" sz="3600" dirty="0" err="1">
                <a:latin typeface="+mn-lt"/>
                <a:cs typeface="Times New Roman" pitchFamily="18" charset="0"/>
              </a:rPr>
              <a:t>Multiagent</a:t>
            </a:r>
            <a:r>
              <a:rPr lang="en-US" sz="3600" dirty="0">
                <a:latin typeface="+mn-lt"/>
                <a:cs typeface="Times New Roman" pitchFamily="18" charset="0"/>
              </a:rPr>
              <a:t> System</a:t>
            </a:r>
            <a:br>
              <a:rPr lang="en-US" sz="3600" dirty="0">
                <a:latin typeface="+mn-lt"/>
                <a:cs typeface="Times New Roman" pitchFamily="18" charset="0"/>
              </a:rPr>
            </a:br>
            <a:r>
              <a:rPr lang="en-US" sz="3600" dirty="0">
                <a:latin typeface="+mn-lt"/>
                <a:cs typeface="Times New Roman" pitchFamily="18" charset="0"/>
              </a:rPr>
              <a:t>Based on Jose Vidal’s book</a:t>
            </a:r>
            <a:br>
              <a:rPr lang="en-US" sz="3600" dirty="0">
                <a:latin typeface="+mn-lt"/>
                <a:cs typeface="Times New Roman" pitchFamily="18" charset="0"/>
              </a:rPr>
            </a:br>
            <a:r>
              <a:rPr lang="en-US" sz="3600" dirty="0">
                <a:latin typeface="+mn-lt"/>
                <a:cs typeface="Times New Roman" pitchFamily="18" charset="0"/>
              </a:rPr>
              <a:t>Fundamentals of </a:t>
            </a:r>
            <a:r>
              <a:rPr lang="en-US" sz="3600" dirty="0" err="1">
                <a:latin typeface="+mn-lt"/>
                <a:cs typeface="Times New Roman" pitchFamily="18" charset="0"/>
              </a:rPr>
              <a:t>Multiagent</a:t>
            </a:r>
            <a:r>
              <a:rPr lang="en-US" sz="3600" dirty="0">
                <a:latin typeface="+mn-lt"/>
                <a:cs typeface="Times New Roman" pitchFamily="18" charset="0"/>
              </a:rPr>
              <a:t> Systems</a:t>
            </a:r>
            <a:endParaRPr lang="en-US" sz="3600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Henry </a:t>
            </a:r>
            <a:r>
              <a:rPr lang="en-US" dirty="0" err="1" smtClean="0">
                <a:solidFill>
                  <a:schemeClr val="tx1"/>
                </a:solidFill>
              </a:rPr>
              <a:t>Hexmoor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SIUC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</a:t>
            </a:r>
          </a:p>
        </p:txBody>
      </p:sp>
      <p:sp>
        <p:nvSpPr>
          <p:cNvPr id="51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negotiation to protocol is </a:t>
            </a:r>
            <a:r>
              <a:rPr lang="en-US" i="1" dirty="0" smtClean="0"/>
              <a:t>independent</a:t>
            </a:r>
            <a:r>
              <a:rPr lang="en-US" dirty="0" smtClean="0"/>
              <a:t> of </a:t>
            </a:r>
            <a:r>
              <a:rPr lang="en-US" i="1" dirty="0" smtClean="0"/>
              <a:t>irrelevant alternatives </a:t>
            </a:r>
            <a:r>
              <a:rPr lang="en-US" dirty="0" smtClean="0"/>
              <a:t>if it is true that when given the set of possible deals     it chooses    and when            where               it again chooses       , assuming U stays constant 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824493"/>
              </p:ext>
            </p:extLst>
          </p:nvPr>
        </p:nvGraphicFramePr>
        <p:xfrm>
          <a:off x="5867400" y="27432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9" name="Equation" r:id="rId3" imgW="139680" imgH="164880" progId="Equation.3">
                  <p:embed/>
                </p:oleObj>
              </mc:Choice>
              <mc:Fallback>
                <p:oleObj name="Equation" r:id="rId3" imgW="139680" imgH="164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743200"/>
                        <a:ext cx="304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2667000" y="3200400"/>
          <a:ext cx="9429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0" name="Equation" r:id="rId5" imgW="431640" imgH="164880" progId="Equation.3">
                  <p:embed/>
                </p:oleObj>
              </mc:Choice>
              <mc:Fallback>
                <p:oleObj name="Equation" r:id="rId5" imgW="43164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200400"/>
                        <a:ext cx="94297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6"/>
          <p:cNvGraphicFramePr>
            <a:graphicFrameLocks noChangeAspect="1"/>
          </p:cNvGraphicFramePr>
          <p:nvPr/>
        </p:nvGraphicFramePr>
        <p:xfrm>
          <a:off x="4903788" y="3189288"/>
          <a:ext cx="887412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1" name="Equation" r:id="rId7" imgW="406080" imgH="177480" progId="Equation.3">
                  <p:embed/>
                </p:oleObj>
              </mc:Choice>
              <mc:Fallback>
                <p:oleObj name="Equation" r:id="rId7" imgW="40608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3189288"/>
                        <a:ext cx="887412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7"/>
          <p:cNvGraphicFramePr>
            <a:graphicFrameLocks noChangeAspect="1"/>
          </p:cNvGraphicFramePr>
          <p:nvPr/>
        </p:nvGraphicFramePr>
        <p:xfrm>
          <a:off x="8062913" y="2667000"/>
          <a:ext cx="39528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2" name="Equation" r:id="rId9" imgW="139680" imgH="177480" progId="Equation.3">
                  <p:embed/>
                </p:oleObj>
              </mc:Choice>
              <mc:Fallback>
                <p:oleObj name="Equation" r:id="rId9" imgW="13968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2913" y="2667000"/>
                        <a:ext cx="395287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8"/>
          <p:cNvGraphicFramePr>
            <a:graphicFrameLocks noChangeAspect="1"/>
          </p:cNvGraphicFramePr>
          <p:nvPr/>
        </p:nvGraphicFramePr>
        <p:xfrm>
          <a:off x="2590800" y="3657600"/>
          <a:ext cx="39528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3" name="Equation" r:id="rId11" imgW="139680" imgH="177480" progId="Equation.3">
                  <p:embed/>
                </p:oleObj>
              </mc:Choice>
              <mc:Fallback>
                <p:oleObj name="Equation" r:id="rId11" imgW="13968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657600"/>
                        <a:ext cx="395288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95400" y="3142"/>
            <a:ext cx="66854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+mn-lt"/>
              </a:rPr>
              <a:t>Irrelevant Alternatives Property</a:t>
            </a:r>
            <a:endParaRPr lang="en-US" sz="4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le 1"/>
          <p:cNvSpPr>
            <a:spLocks noGrp="1"/>
          </p:cNvSpPr>
          <p:nvPr>
            <p:ph type="title"/>
          </p:nvPr>
        </p:nvSpPr>
        <p:spPr>
          <a:xfrm>
            <a:off x="838200" y="20782"/>
            <a:ext cx="7315200" cy="71596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Egalitarian Solution</a:t>
            </a:r>
          </a:p>
        </p:txBody>
      </p:sp>
      <p:sp>
        <p:nvSpPr>
          <p:cNvPr id="614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Gains are equally shared and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Where E represents set of deals which equal payoff</a:t>
            </a:r>
          </a:p>
          <a:p>
            <a:pPr>
              <a:buFont typeface="Arial" charset="0"/>
              <a:buNone/>
            </a:pPr>
            <a:r>
              <a:rPr lang="en-US" dirty="0" smtClean="0"/>
              <a:t> 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216291"/>
              </p:ext>
            </p:extLst>
          </p:nvPr>
        </p:nvGraphicFramePr>
        <p:xfrm>
          <a:off x="1892300" y="2590800"/>
          <a:ext cx="467518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3" imgW="1333440" imgH="342720" progId="Equation.3">
                  <p:embed/>
                </p:oleObj>
              </mc:Choice>
              <mc:Fallback>
                <p:oleObj name="Equation" r:id="rId3" imgW="1333440" imgH="3427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2590800"/>
                        <a:ext cx="4675188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634017"/>
              </p:ext>
            </p:extLst>
          </p:nvPr>
        </p:nvGraphicFramePr>
        <p:xfrm>
          <a:off x="1933575" y="4648200"/>
          <a:ext cx="42894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5" imgW="1777680" imgH="457200" progId="Equation.3">
                  <p:embed/>
                </p:oleObj>
              </mc:Choice>
              <mc:Fallback>
                <p:oleObj name="Equation" r:id="rId5" imgW="177768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575" y="4648200"/>
                        <a:ext cx="428942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Egalitarian </a:t>
            </a:r>
            <a:r>
              <a:rPr lang="en-US" dirty="0" smtClean="0">
                <a:latin typeface="+mn-lt"/>
              </a:rPr>
              <a:t>solution for two…</a:t>
            </a:r>
            <a:endParaRPr lang="en-US" dirty="0" smtClean="0">
              <a:latin typeface="+mn-lt"/>
            </a:endParaRPr>
          </a:p>
        </p:txBody>
      </p:sp>
      <p:sp>
        <p:nvSpPr>
          <p:cNvPr id="717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717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6000"/>
            <a:ext cx="36957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324600" y="2819400"/>
            <a:ext cx="2286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latin typeface="+mn-lt"/>
              </a:rPr>
              <a:t>Egalitarian deal </a:t>
            </a:r>
            <a:r>
              <a:rPr lang="en-US" dirty="0">
                <a:latin typeface="+mn-lt"/>
              </a:rPr>
              <a:t>may not be Pareto Optimal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876800" y="3048000"/>
            <a:ext cx="1447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4419600" y="52578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Equation" r:id="rId4" imgW="152280" imgH="228600" progId="Equation.3">
                  <p:embed/>
                </p:oleObj>
              </mc:Choice>
              <mc:Fallback>
                <p:oleObj name="Equation" r:id="rId4" imgW="1522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257800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2209800" y="2971800"/>
          <a:ext cx="355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Equation" r:id="rId6" imgW="177480" imgH="241200" progId="Equation.3">
                  <p:embed/>
                </p:oleObj>
              </mc:Choice>
              <mc:Fallback>
                <p:oleObj name="Equation" r:id="rId6" imgW="17748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971800"/>
                        <a:ext cx="355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Egalitarian Social </a:t>
            </a:r>
            <a:r>
              <a:rPr lang="en-US" dirty="0" smtClean="0">
                <a:latin typeface="+mn-lt"/>
              </a:rPr>
              <a:t>Welfare solution</a:t>
            </a:r>
            <a:endParaRPr lang="en-US" dirty="0" smtClean="0">
              <a:latin typeface="+mn-lt"/>
            </a:endParaRP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deal that maximizes the utility </a:t>
            </a:r>
            <a:r>
              <a:rPr lang="en-US" dirty="0" smtClean="0"/>
              <a:t>received by the agent with </a:t>
            </a:r>
            <a:r>
              <a:rPr lang="en-US" dirty="0" smtClean="0"/>
              <a:t>the smallest utility</a:t>
            </a:r>
          </a:p>
          <a:p>
            <a:pPr>
              <a:buFont typeface="Arial" charset="0"/>
              <a:buNone/>
            </a:pPr>
            <a:r>
              <a:rPr lang="en-US" dirty="0" smtClean="0"/>
              <a:t>Example: </a:t>
            </a:r>
            <a:r>
              <a:rPr lang="en-US" dirty="0" smtClean="0"/>
              <a:t>Helping </a:t>
            </a:r>
            <a:r>
              <a:rPr lang="en-US" dirty="0" smtClean="0"/>
              <a:t>the </a:t>
            </a:r>
            <a:r>
              <a:rPr lang="en-US" dirty="0" smtClean="0"/>
              <a:t>poor!</a:t>
            </a: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209800" y="3733800"/>
          <a:ext cx="4572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Equation" r:id="rId3" imgW="1371600" imgH="279360" progId="Equation.3">
                  <p:embed/>
                </p:oleObj>
              </mc:Choice>
              <mc:Fallback>
                <p:oleObj name="Equation" r:id="rId3" imgW="13716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733800"/>
                        <a:ext cx="4572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0" y="4953000"/>
            <a:ext cx="789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E</a:t>
            </a:r>
            <a:r>
              <a:rPr lang="en-US" sz="2000" dirty="0" smtClean="0">
                <a:latin typeface="+mn-lt"/>
              </a:rPr>
              <a:t>very </a:t>
            </a:r>
            <a:r>
              <a:rPr lang="en-US" sz="2000" dirty="0">
                <a:latin typeface="+mn-lt"/>
              </a:rPr>
              <a:t>problem </a:t>
            </a:r>
            <a:r>
              <a:rPr lang="en-US" sz="2000" dirty="0" smtClean="0">
                <a:latin typeface="+mn-lt"/>
              </a:rPr>
              <a:t>is </a:t>
            </a:r>
            <a:r>
              <a:rPr lang="en-US" sz="2000" b="1" dirty="0" smtClean="0">
                <a:latin typeface="+mn-lt"/>
              </a:rPr>
              <a:t>guaranteed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to have an egalitarian social welfare solution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538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7724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Utilitarian solution</a:t>
            </a:r>
            <a:endParaRPr lang="en-US" dirty="0" smtClean="0">
              <a:latin typeface="+mn-lt"/>
            </a:endParaRP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deal that </a:t>
            </a:r>
            <a:r>
              <a:rPr lang="en-US" dirty="0"/>
              <a:t>the deal that maximizes the sum of </a:t>
            </a:r>
            <a:r>
              <a:rPr lang="en-US" dirty="0" smtClean="0"/>
              <a:t>all utilities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6200" y="4191000"/>
            <a:ext cx="79912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The utilitarian deal </a:t>
            </a:r>
            <a:r>
              <a:rPr lang="en-US" sz="2000" dirty="0" smtClean="0">
                <a:latin typeface="+mn-lt"/>
              </a:rPr>
              <a:t>is </a:t>
            </a:r>
            <a:r>
              <a:rPr lang="en-US" sz="2000" dirty="0">
                <a:latin typeface="+mn-lt"/>
              </a:rPr>
              <a:t>a </a:t>
            </a:r>
            <a:r>
              <a:rPr lang="en-US" sz="2000" b="1" dirty="0">
                <a:latin typeface="+mn-lt"/>
              </a:rPr>
              <a:t>Pareto optimal </a:t>
            </a:r>
            <a:r>
              <a:rPr lang="en-US" sz="2000" dirty="0">
                <a:latin typeface="+mn-lt"/>
              </a:rPr>
              <a:t>deal</a:t>
            </a:r>
            <a:r>
              <a:rPr lang="en-US" sz="2000" dirty="0" smtClean="0">
                <a:latin typeface="+mn-lt"/>
              </a:rPr>
              <a:t>.</a:t>
            </a:r>
            <a:r>
              <a:rPr lang="en-US" sz="2000" dirty="0">
                <a:latin typeface="+mn-lt"/>
              </a:rPr>
              <a:t> </a:t>
            </a:r>
            <a:endParaRPr lang="en-US" sz="2000" dirty="0" smtClean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There </a:t>
            </a:r>
            <a:r>
              <a:rPr lang="en-US" sz="2000" dirty="0">
                <a:latin typeface="+mn-lt"/>
              </a:rPr>
              <a:t>might be </a:t>
            </a:r>
            <a:r>
              <a:rPr lang="en-US" sz="2000" dirty="0" smtClean="0">
                <a:latin typeface="+mn-lt"/>
              </a:rPr>
              <a:t>more than </a:t>
            </a:r>
            <a:r>
              <a:rPr lang="en-US" sz="2000" dirty="0">
                <a:latin typeface="+mn-lt"/>
              </a:rPr>
              <a:t>one utilitarian deals in the case of a tie. </a:t>
            </a:r>
            <a:endParaRPr lang="en-US" sz="2000" dirty="0" smtClean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The </a:t>
            </a:r>
            <a:r>
              <a:rPr lang="en-US" sz="2000" dirty="0">
                <a:latin typeface="+mn-lt"/>
              </a:rPr>
              <a:t>utilitarian deal violates </a:t>
            </a:r>
            <a:r>
              <a:rPr lang="en-US" sz="2000" dirty="0" smtClean="0">
                <a:latin typeface="+mn-lt"/>
              </a:rPr>
              <a:t>the independence </a:t>
            </a:r>
            <a:r>
              <a:rPr lang="en-US" sz="2000" dirty="0">
                <a:latin typeface="+mn-lt"/>
              </a:rPr>
              <a:t>of utility units </a:t>
            </a:r>
            <a:r>
              <a:rPr lang="en-US" sz="2000" dirty="0" smtClean="0">
                <a:latin typeface="+mn-lt"/>
              </a:rPr>
              <a:t>assumption.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50690"/>
              </p:ext>
            </p:extLst>
          </p:nvPr>
        </p:nvGraphicFramePr>
        <p:xfrm>
          <a:off x="2057400" y="3276600"/>
          <a:ext cx="449738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3" imgW="1282680" imgH="342720" progId="Equation.3">
                  <p:embed/>
                </p:oleObj>
              </mc:Choice>
              <mc:Fallback>
                <p:oleObj name="Equation" r:id="rId3" imgW="1282680" imgH="3427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276600"/>
                        <a:ext cx="4497388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1295400" y="-76200"/>
            <a:ext cx="7239000" cy="8382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Nash Bargaining solution</a:t>
            </a:r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0" y="693737"/>
            <a:ext cx="8305800" cy="4487863"/>
          </a:xfrm>
        </p:spPr>
        <p:txBody>
          <a:bodyPr/>
          <a:lstStyle/>
          <a:p>
            <a:r>
              <a:rPr lang="en-US" sz="2000" dirty="0" smtClean="0"/>
              <a:t>A deal that maximizes the product of the utilities :</a:t>
            </a:r>
          </a:p>
          <a:p>
            <a:pPr>
              <a:buFont typeface="Arial" charset="0"/>
              <a:buNone/>
            </a:pP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Nash solution is 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Pareto efficient,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independent </a:t>
            </a:r>
            <a:r>
              <a:rPr lang="en-US" sz="1800" dirty="0"/>
              <a:t>of </a:t>
            </a:r>
            <a:r>
              <a:rPr lang="en-US" sz="1800" dirty="0" smtClean="0"/>
              <a:t>utility units</a:t>
            </a:r>
            <a:r>
              <a:rPr lang="en-US" sz="1800" dirty="0"/>
              <a:t>,</a:t>
            </a:r>
            <a:r>
              <a:rPr lang="en-US" sz="1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symmetric,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independent </a:t>
            </a:r>
            <a:r>
              <a:rPr lang="en-US" sz="1800" dirty="0"/>
              <a:t>of irrelevant </a:t>
            </a:r>
            <a:r>
              <a:rPr lang="en-US" sz="1800" dirty="0" smtClean="0"/>
              <a:t>alternatives</a:t>
            </a:r>
            <a:r>
              <a:rPr lang="en-US" dirty="0" smtClean="0"/>
              <a:t>.</a:t>
            </a:r>
            <a:endParaRPr lang="en-US" b="1" i="1" dirty="0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575497"/>
              </p:ext>
            </p:extLst>
          </p:nvPr>
        </p:nvGraphicFramePr>
        <p:xfrm>
          <a:off x="4419600" y="1905000"/>
          <a:ext cx="3962400" cy="738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3" imgW="1295280" imgH="279360" progId="Equation.3">
                  <p:embed/>
                </p:oleObj>
              </mc:Choice>
              <mc:Fallback>
                <p:oleObj name="Equation" r:id="rId3" imgW="1295280" imgH="2793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905000"/>
                        <a:ext cx="3962400" cy="7384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038" y="3886200"/>
            <a:ext cx="6113417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543800" cy="411162"/>
          </a:xfrm>
        </p:spPr>
        <p:txBody>
          <a:bodyPr/>
          <a:lstStyle/>
          <a:p>
            <a:r>
              <a:rPr lang="en-US" dirty="0" err="1" smtClean="0">
                <a:latin typeface="+mn-lt"/>
              </a:rPr>
              <a:t>Kalai-smorodinsky</a:t>
            </a:r>
            <a:endParaRPr lang="en-US" dirty="0" smtClean="0">
              <a:latin typeface="+mn-lt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deal that distributes utilities in proportion to the maximum that the agent can get.</a:t>
            </a:r>
          </a:p>
          <a:p>
            <a:pPr>
              <a:buFont typeface="Arial" charset="0"/>
              <a:buNone/>
            </a:pPr>
            <a:endParaRPr lang="en-US" i="1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i="1" dirty="0"/>
              <a:t>H</a:t>
            </a:r>
            <a:r>
              <a:rPr lang="en-US" i="1" dirty="0" smtClean="0"/>
              <a:t>uman </a:t>
            </a:r>
            <a:r>
              <a:rPr lang="en-US" i="1" dirty="0" smtClean="0"/>
              <a:t>preferences for </a:t>
            </a:r>
            <a:r>
              <a:rPr lang="en-US" i="1" dirty="0" smtClean="0"/>
              <a:t>deals is complex!</a:t>
            </a:r>
            <a:endParaRPr lang="en-US" i="1" dirty="0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2514600"/>
            <a:ext cx="6153019" cy="315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9236"/>
            <a:ext cx="8153400" cy="828964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The Rubinstein Bargaining </a:t>
            </a:r>
            <a:r>
              <a:rPr lang="en-US" dirty="0" smtClean="0">
                <a:latin typeface="+mn-lt"/>
              </a:rPr>
              <a:t>Process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382000" cy="5410200"/>
          </a:xfrm>
        </p:spPr>
        <p:txBody>
          <a:bodyPr/>
          <a:lstStyle/>
          <a:p>
            <a:r>
              <a:rPr lang="en-US" sz="2400" dirty="0"/>
              <a:t>A</a:t>
            </a:r>
            <a:r>
              <a:rPr lang="en-US" sz="2400" dirty="0" smtClean="0"/>
              <a:t>gents act </a:t>
            </a:r>
            <a:r>
              <a:rPr lang="en-US" sz="2400" dirty="0"/>
              <a:t>only at discrete time steps. </a:t>
            </a:r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each time </a:t>
            </a:r>
            <a:r>
              <a:rPr lang="en-US" sz="2400" dirty="0" smtClean="0"/>
              <a:t>step, </a:t>
            </a:r>
            <a:r>
              <a:rPr lang="en-US" sz="2400" dirty="0"/>
              <a:t>one of the agents </a:t>
            </a:r>
            <a:r>
              <a:rPr lang="en-US" sz="2400" dirty="0" smtClean="0"/>
              <a:t>proposes a </a:t>
            </a:r>
            <a:r>
              <a:rPr lang="en-US" sz="2400" dirty="0"/>
              <a:t>deal  to the other who either accepts it or rejects it. </a:t>
            </a:r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dirty="0"/>
              <a:t>the offer is rejected </a:t>
            </a:r>
            <a:r>
              <a:rPr lang="en-US" sz="2400" dirty="0" smtClean="0"/>
              <a:t>then we </a:t>
            </a:r>
            <a:r>
              <a:rPr lang="en-US" sz="2400" dirty="0"/>
              <a:t>move to the next time step where the other agent gets to propose a deal. </a:t>
            </a:r>
            <a:endParaRPr lang="en-US" sz="2400" dirty="0" smtClean="0"/>
          </a:p>
          <a:p>
            <a:r>
              <a:rPr lang="en-US" sz="2400" dirty="0" smtClean="0"/>
              <a:t>Once a deal </a:t>
            </a:r>
            <a:r>
              <a:rPr lang="en-US" sz="2400" dirty="0"/>
              <a:t>has been rejected it is considered void and cannot be accepted at a later time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 alternating offers </a:t>
            </a:r>
            <a:r>
              <a:rPr lang="en-US" sz="2400" dirty="0" smtClean="0"/>
              <a:t>models </a:t>
            </a:r>
            <a:r>
              <a:rPr lang="en-US" sz="2400" dirty="0"/>
              <a:t>does not have a dominant strategy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We </a:t>
            </a:r>
            <a:r>
              <a:rPr lang="en-US" sz="2400" dirty="0"/>
              <a:t>assume that time is </a:t>
            </a:r>
            <a:r>
              <a:rPr lang="en-US" sz="2400" dirty="0" smtClean="0"/>
              <a:t>valuable. The </a:t>
            </a:r>
            <a:r>
              <a:rPr lang="en-US" sz="2400" dirty="0"/>
              <a:t>agents’ utility for all possible deals is reduced as </a:t>
            </a:r>
            <a:r>
              <a:rPr lang="en-US" sz="2400" dirty="0" smtClean="0"/>
              <a:t>time passes. E.g., </a:t>
            </a:r>
            <a:r>
              <a:rPr lang="en-US" sz="2400" dirty="0"/>
              <a:t>haggling over how to split an ice cream sundae which is slowly </a:t>
            </a:r>
            <a:r>
              <a:rPr lang="en-US" sz="2400" dirty="0" smtClean="0"/>
              <a:t>melting.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086600" cy="102076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Time matters</a:t>
            </a:r>
            <a:endParaRPr lang="en-US" dirty="0" smtClean="0">
              <a:latin typeface="+mn-lt"/>
            </a:endParaRPr>
          </a:p>
        </p:txBody>
      </p:sp>
      <p:sp>
        <p:nvSpPr>
          <p:cNvPr id="102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Introducing a discount factor</a:t>
            </a:r>
          </a:p>
          <a:p>
            <a:endParaRPr lang="en-US" sz="2400" dirty="0" smtClean="0"/>
          </a:p>
          <a:p>
            <a:pPr>
              <a:buFont typeface="Arial" charset="0"/>
              <a:buNone/>
            </a:pPr>
            <a:r>
              <a:rPr lang="en-US" sz="2400" dirty="0" smtClean="0"/>
              <a:t>                       = </a:t>
            </a:r>
            <a:r>
              <a:rPr lang="en-US" sz="2400" i="1" dirty="0" smtClean="0"/>
              <a:t>i’s </a:t>
            </a:r>
            <a:r>
              <a:rPr lang="en-US" sz="2400" dirty="0" smtClean="0"/>
              <a:t>discount coefficient at time </a:t>
            </a:r>
            <a:r>
              <a:rPr lang="en-US" sz="2400" i="1" dirty="0" smtClean="0"/>
              <a:t>t</a:t>
            </a:r>
            <a:endParaRPr lang="en-US" sz="2400" dirty="0" smtClean="0"/>
          </a:p>
          <a:p>
            <a:pPr>
              <a:buFont typeface="Arial" charset="0"/>
              <a:buNone/>
            </a:pPr>
            <a:endParaRPr lang="en-US" sz="2400" dirty="0" smtClean="0"/>
          </a:p>
          <a:p>
            <a:pPr>
              <a:buFont typeface="Arial" charset="0"/>
              <a:buNone/>
            </a:pPr>
            <a:r>
              <a:rPr lang="en-US" sz="2400" dirty="0" smtClean="0"/>
              <a:t>              = 0 do it now or lose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               = 1 do it whenever . . 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agents’ utility for every possible deal decreases </a:t>
            </a:r>
            <a:r>
              <a:rPr lang="en-US" sz="2400" dirty="0" smtClean="0"/>
              <a:t>monotonically as </a:t>
            </a:r>
            <a:r>
              <a:rPr lang="en-US" sz="2400" dirty="0"/>
              <a:t>a function of time with a discount </a:t>
            </a:r>
            <a:r>
              <a:rPr lang="en-US" sz="2400" dirty="0" smtClean="0"/>
              <a:t>factor</a:t>
            </a:r>
            <a:r>
              <a:rPr lang="en-US" sz="2400" dirty="0"/>
              <a:t>.</a:t>
            </a:r>
            <a:endParaRPr lang="en-US" sz="2400" dirty="0" smtClean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261929"/>
              </p:ext>
            </p:extLst>
          </p:nvPr>
        </p:nvGraphicFramePr>
        <p:xfrm>
          <a:off x="1676400" y="2362200"/>
          <a:ext cx="457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8" name="Equation" r:id="rId3" imgW="152280" imgH="241200" progId="Equation.3">
                  <p:embed/>
                </p:oleObj>
              </mc:Choice>
              <mc:Fallback>
                <p:oleObj name="Equation" r:id="rId3" imgW="15228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362200"/>
                        <a:ext cx="457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340300"/>
              </p:ext>
            </p:extLst>
          </p:nvPr>
        </p:nvGraphicFramePr>
        <p:xfrm>
          <a:off x="1066800" y="3733800"/>
          <a:ext cx="41910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9" name="Equation" r:id="rId5" imgW="139680" imgH="177480" progId="Equation.3">
                  <p:embed/>
                </p:oleObj>
              </mc:Choice>
              <mc:Fallback>
                <p:oleObj name="Equation" r:id="rId5" imgW="13968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733800"/>
                        <a:ext cx="419100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35146"/>
              </p:ext>
            </p:extLst>
          </p:nvPr>
        </p:nvGraphicFramePr>
        <p:xfrm>
          <a:off x="1066800" y="3276600"/>
          <a:ext cx="4191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0" name="Equation" r:id="rId7" imgW="139680" imgH="177480" progId="Equation.3">
                  <p:embed/>
                </p:oleObj>
              </mc:Choice>
              <mc:Fallback>
                <p:oleObj name="Equation" r:id="rId7" imgW="13968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76600"/>
                        <a:ext cx="4191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6934200" cy="41116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Theorem</a:t>
            </a:r>
          </a:p>
        </p:txBody>
      </p:sp>
      <p:sp>
        <p:nvSpPr>
          <p:cNvPr id="1127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The Rubinstein alternating offers game where the agents have complementary linear utilities has a unique subgame perfect equilibrium strategy where</a:t>
            </a:r>
          </a:p>
          <a:p>
            <a:pPr lvl="1"/>
            <a:r>
              <a:rPr lang="en-US" i="1" smtClean="0"/>
              <a:t>Agent i proposes a deal</a:t>
            </a:r>
          </a:p>
          <a:p>
            <a:pPr lvl="1">
              <a:buFont typeface="Arial" charset="0"/>
              <a:buNone/>
            </a:pPr>
            <a:r>
              <a:rPr lang="en-US" i="1" smtClean="0"/>
              <a:t>   and accept the offer        from j only if</a:t>
            </a:r>
          </a:p>
          <a:p>
            <a:pPr lvl="1"/>
            <a:r>
              <a:rPr lang="en-US" i="1" smtClean="0"/>
              <a:t> Agent j proposes a deal</a:t>
            </a:r>
          </a:p>
          <a:p>
            <a:pPr lvl="1">
              <a:buFont typeface="Arial" charset="0"/>
              <a:buNone/>
            </a:pPr>
            <a:r>
              <a:rPr lang="en-US" i="1" smtClean="0"/>
              <a:t>   and accept the offer        from i only if</a:t>
            </a:r>
          </a:p>
          <a:p>
            <a:pPr lvl="1"/>
            <a:endParaRPr lang="en-US" i="1" smtClean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4953000" y="3429000"/>
          <a:ext cx="18288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6" name="Equation" r:id="rId3" imgW="812520" imgH="469800" progId="Equation.3">
                  <p:embed/>
                </p:oleObj>
              </mc:Choice>
              <mc:Fallback>
                <p:oleObj name="Equation" r:id="rId3" imgW="812520" imgH="469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429000"/>
                        <a:ext cx="18288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4114800" y="4191000"/>
          <a:ext cx="3810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7" name="Equation" r:id="rId5" imgW="177480" imgH="241200" progId="Equation.3">
                  <p:embed/>
                </p:oleObj>
              </mc:Choice>
              <mc:Fallback>
                <p:oleObj name="Equation" r:id="rId5" imgW="17748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191000"/>
                        <a:ext cx="3810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5"/>
          <p:cNvGraphicFramePr>
            <a:graphicFrameLocks noChangeAspect="1"/>
          </p:cNvGraphicFramePr>
          <p:nvPr/>
        </p:nvGraphicFramePr>
        <p:xfrm>
          <a:off x="6858000" y="4267200"/>
          <a:ext cx="16002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8" name="Equation" r:id="rId7" imgW="977760" imgH="253800" progId="Equation.3">
                  <p:embed/>
                </p:oleObj>
              </mc:Choice>
              <mc:Fallback>
                <p:oleObj name="Equation" r:id="rId7" imgW="97776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267200"/>
                        <a:ext cx="16002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6"/>
          <p:cNvGraphicFramePr>
            <a:graphicFrameLocks noChangeAspect="1"/>
          </p:cNvGraphicFramePr>
          <p:nvPr/>
        </p:nvGraphicFramePr>
        <p:xfrm>
          <a:off x="4217988" y="5194300"/>
          <a:ext cx="32702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9" name="Equation" r:id="rId9" imgW="152280" imgH="228600" progId="Equation.3">
                  <p:embed/>
                </p:oleObj>
              </mc:Choice>
              <mc:Fallback>
                <p:oleObj name="Equation" r:id="rId9" imgW="1522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7988" y="5194300"/>
                        <a:ext cx="327025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779756"/>
              </p:ext>
            </p:extLst>
          </p:nvPr>
        </p:nvGraphicFramePr>
        <p:xfrm>
          <a:off x="5181600" y="4665663"/>
          <a:ext cx="15240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0" name="Equation" r:id="rId11" imgW="812520" imgH="444240" progId="Equation.3">
                  <p:embed/>
                </p:oleObj>
              </mc:Choice>
              <mc:Fallback>
                <p:oleObj name="Equation" r:id="rId11" imgW="81252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665663"/>
                        <a:ext cx="15240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878875"/>
              </p:ext>
            </p:extLst>
          </p:nvPr>
        </p:nvGraphicFramePr>
        <p:xfrm>
          <a:off x="6878638" y="5257800"/>
          <a:ext cx="15589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1" name="Equation" r:id="rId13" imgW="952200" imgH="253800" progId="Equation.3">
                  <p:embed/>
                </p:oleObj>
              </mc:Choice>
              <mc:Fallback>
                <p:oleObj name="Equation" r:id="rId13" imgW="952200" imgH="253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8638" y="5257800"/>
                        <a:ext cx="15589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+mn-lt"/>
                <a:cs typeface="Times New Roman" pitchFamily="18" charset="0"/>
              </a:rPr>
              <a:t>Negotiation: The Bargaining Problem</a:t>
            </a:r>
            <a:endParaRPr lang="en-US" sz="4000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cs typeface="Times New Roman" pitchFamily="18" charset="0"/>
              </a:rPr>
              <a:t>Interaction in order to agree on a </a:t>
            </a:r>
            <a:r>
              <a:rPr lang="en-US" sz="2400" i="1" dirty="0" smtClean="0">
                <a:cs typeface="Times New Roman" pitchFamily="18" charset="0"/>
              </a:rPr>
              <a:t>deal</a:t>
            </a: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Approach </a:t>
            </a:r>
            <a:r>
              <a:rPr lang="en-US" sz="2400" dirty="0" smtClean="0">
                <a:cs typeface="Times New Roman" pitchFamily="18" charset="0"/>
              </a:rPr>
              <a:t>is to exchange </a:t>
            </a:r>
            <a:r>
              <a:rPr lang="en-US" sz="2400" dirty="0" smtClean="0">
                <a:cs typeface="Times New Roman" pitchFamily="18" charset="0"/>
              </a:rPr>
              <a:t>messages among agents</a:t>
            </a:r>
            <a:endParaRPr lang="en-US" sz="2400" dirty="0" smtClean="0">
              <a:cs typeface="Times New Roman" pitchFamily="18" charset="0"/>
            </a:endParaRPr>
          </a:p>
          <a:p>
            <a:pPr lvl="1" eaLnBrk="1" hangingPunct="1"/>
            <a:r>
              <a:rPr lang="en-US" sz="2400" dirty="0" smtClean="0">
                <a:cs typeface="Times New Roman" pitchFamily="18" charset="0"/>
              </a:rPr>
              <a:t>Objective is to reach a deal, </a:t>
            </a:r>
            <a:r>
              <a:rPr lang="en-US" sz="2400" dirty="0" smtClean="0">
                <a:cs typeface="Times New Roman" pitchFamily="18" charset="0"/>
              </a:rPr>
              <a:t>that:</a:t>
            </a:r>
          </a:p>
          <a:p>
            <a:pPr marL="971550" lvl="1" indent="-514350" eaLnBrk="1" hangingPunct="1">
              <a:buAutoNum type="arabicPeriod"/>
            </a:pPr>
            <a:r>
              <a:rPr lang="en-US" sz="2400" dirty="0" smtClean="0">
                <a:cs typeface="Times New Roman" pitchFamily="18" charset="0"/>
              </a:rPr>
              <a:t>maximizes utilities,</a:t>
            </a:r>
          </a:p>
          <a:p>
            <a:pPr marL="971550" lvl="1" indent="-514350" eaLnBrk="1" hangingPunct="1">
              <a:buAutoNum type="arabicPeriod"/>
            </a:pPr>
            <a:r>
              <a:rPr lang="en-US" sz="2400" dirty="0" smtClean="0">
                <a:cs typeface="Times New Roman" pitchFamily="18" charset="0"/>
              </a:rPr>
              <a:t>avoids expiration,</a:t>
            </a:r>
          </a:p>
          <a:p>
            <a:pPr marL="971550" lvl="1" indent="-514350" eaLnBrk="1" hangingPunct="1">
              <a:buAutoNum type="arabicPeriod"/>
            </a:pPr>
            <a:r>
              <a:rPr lang="en-US" sz="2400" dirty="0" smtClean="0">
                <a:cs typeface="Times New Roman" pitchFamily="18" charset="0"/>
              </a:rPr>
              <a:t>avoids </a:t>
            </a:r>
            <a:r>
              <a:rPr lang="en-US" sz="2400" dirty="0" smtClean="0">
                <a:cs typeface="Times New Roman" pitchFamily="18" charset="0"/>
              </a:rPr>
              <a:t>risk of </a:t>
            </a:r>
            <a:r>
              <a:rPr lang="en-US" sz="2400" dirty="0" smtClean="0">
                <a:cs typeface="Times New Roman" pitchFamily="18" charset="0"/>
              </a:rPr>
              <a:t>conflict, and</a:t>
            </a:r>
          </a:p>
          <a:p>
            <a:pPr marL="971550" lvl="1" indent="-514350" eaLnBrk="1" hangingPunct="1">
              <a:buAutoNum type="arabicPeriod"/>
            </a:pPr>
            <a:r>
              <a:rPr lang="en-US" sz="2400" dirty="0" smtClean="0">
                <a:cs typeface="Times New Roman" pitchFamily="18" charset="0"/>
              </a:rPr>
              <a:t>avoid </a:t>
            </a:r>
            <a:r>
              <a:rPr lang="en-US" sz="2400" dirty="0" smtClean="0">
                <a:cs typeface="Times New Roman" pitchFamily="18" charset="0"/>
              </a:rPr>
              <a:t>failure on deal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Corollaries </a:t>
            </a:r>
          </a:p>
        </p:txBody>
      </p:sp>
      <p:graphicFrame>
        <p:nvGraphicFramePr>
          <p:cNvPr id="12290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2400300" y="2133600"/>
          <a:ext cx="434340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" name="Equation" r:id="rId3" imgW="1104840" imgH="253800" progId="Equation.3">
                  <p:embed/>
                </p:oleObj>
              </mc:Choice>
              <mc:Fallback>
                <p:oleObj name="Equation" r:id="rId3" imgW="1104840" imgH="2538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2133600"/>
                        <a:ext cx="434340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3352800" y="3733800"/>
          <a:ext cx="22098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6" name="Equation" r:id="rId5" imgW="596880" imgH="253800" progId="Equation.3">
                  <p:embed/>
                </p:oleObj>
              </mc:Choice>
              <mc:Fallback>
                <p:oleObj name="Equation" r:id="rId5" imgW="59688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733800"/>
                        <a:ext cx="22098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Monotonic Concession Protocol</a:t>
            </a:r>
          </a:p>
        </p:txBody>
      </p:sp>
      <p:graphicFrame>
        <p:nvGraphicFramePr>
          <p:cNvPr id="1331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800292"/>
              </p:ext>
            </p:extLst>
          </p:nvPr>
        </p:nvGraphicFramePr>
        <p:xfrm>
          <a:off x="228600" y="1600200"/>
          <a:ext cx="8297862" cy="350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tion" r:id="rId3" imgW="4559040" imgH="1930320" progId="Equation.3">
                  <p:embed/>
                </p:oleObj>
              </mc:Choice>
              <mc:Fallback>
                <p:oleObj name="Equation" r:id="rId3" imgW="4559040" imgH="193032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00200"/>
                        <a:ext cx="8297862" cy="350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944562"/>
          </a:xfrm>
        </p:spPr>
        <p:txBody>
          <a:bodyPr/>
          <a:lstStyle/>
          <a:p>
            <a:r>
              <a:rPr lang="en-US" dirty="0" err="1" smtClean="0">
                <a:latin typeface="+mn-lt"/>
              </a:rPr>
              <a:t>Zeuthern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strategy 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18472" y="1524000"/>
            <a:ext cx="8896928" cy="2971799"/>
          </a:xfrm>
        </p:spPr>
        <p:txBody>
          <a:bodyPr/>
          <a:lstStyle/>
          <a:p>
            <a:r>
              <a:rPr lang="en-US" sz="2400" dirty="0" smtClean="0"/>
              <a:t>Willingness to risk deal break </a:t>
            </a:r>
            <a:r>
              <a:rPr lang="en-US" sz="2400" dirty="0" smtClean="0"/>
              <a:t>down, </a:t>
            </a:r>
            <a:r>
              <a:rPr lang="en-US" sz="2400" dirty="0" err="1" smtClean="0"/>
              <a:t>risk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 </a:t>
            </a:r>
            <a:endParaRPr lang="en-US" sz="2400" i="1" dirty="0" smtClean="0"/>
          </a:p>
          <a:p>
            <a:endParaRPr lang="en-US" sz="2400" dirty="0" smtClean="0"/>
          </a:p>
          <a:p>
            <a:r>
              <a:rPr lang="en-US" sz="2400" dirty="0"/>
              <a:t>A</a:t>
            </a:r>
            <a:r>
              <a:rPr lang="en-US" sz="2400" dirty="0" smtClean="0"/>
              <a:t>gent calculates </a:t>
            </a:r>
            <a:r>
              <a:rPr lang="en-US" sz="2400" dirty="0"/>
              <a:t>the risks for both </a:t>
            </a:r>
            <a:r>
              <a:rPr lang="en-US" sz="2400" dirty="0" smtClean="0"/>
              <a:t>agents. </a:t>
            </a:r>
          </a:p>
          <a:p>
            <a:r>
              <a:rPr lang="en-US" sz="2400" dirty="0" smtClean="0"/>
              <a:t>The </a:t>
            </a:r>
            <a:r>
              <a:rPr lang="en-US" sz="2400" dirty="0" smtClean="0"/>
              <a:t>agent with the smallest risk should concede just enough to </a:t>
            </a:r>
            <a:r>
              <a:rPr lang="en-US" sz="2400" dirty="0" smtClean="0"/>
              <a:t>get the </a:t>
            </a:r>
            <a:r>
              <a:rPr lang="en-US" sz="2400" dirty="0" smtClean="0"/>
              <a:t>deal agreed in one </a:t>
            </a:r>
            <a:r>
              <a:rPr lang="en-US" sz="2400" dirty="0" smtClean="0"/>
              <a:t>step. </a:t>
            </a:r>
            <a:endParaRPr lang="en-US" sz="2400" dirty="0" smtClean="0"/>
          </a:p>
          <a:p>
            <a:r>
              <a:rPr lang="en-US" sz="2400" dirty="0" err="1" smtClean="0"/>
              <a:t>Zeuthern</a:t>
            </a:r>
            <a:r>
              <a:rPr lang="en-US" sz="2400" dirty="0" smtClean="0"/>
              <a:t> strategy converges to Nash solution.</a:t>
            </a:r>
            <a:endParaRPr lang="en-US" sz="2400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5638800" y="1524000"/>
          <a:ext cx="17351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3" name="Equation" r:id="rId3" imgW="1041120" imgH="457200" progId="Equation.3">
                  <p:embed/>
                </p:oleObj>
              </mc:Choice>
              <mc:Fallback>
                <p:oleObj name="Equation" r:id="rId3" imgW="104112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524000"/>
                        <a:ext cx="17351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12192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One step negotiation </a:t>
            </a:r>
            <a:r>
              <a:rPr lang="en-US" dirty="0">
                <a:latin typeface="+mn-lt"/>
              </a:rPr>
              <a:t>(</a:t>
            </a:r>
            <a:r>
              <a:rPr lang="en-US" dirty="0" err="1">
                <a:latin typeface="+mn-lt"/>
              </a:rPr>
              <a:t>Rosenschein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and </a:t>
            </a:r>
            <a:r>
              <a:rPr lang="en-US" dirty="0" err="1">
                <a:latin typeface="+mn-lt"/>
              </a:rPr>
              <a:t>Zlotkin</a:t>
            </a:r>
            <a:r>
              <a:rPr lang="en-US" dirty="0">
                <a:latin typeface="+mn-lt"/>
              </a:rPr>
              <a:t>, 1994</a:t>
            </a:r>
            <a:r>
              <a:rPr lang="en-US" dirty="0" smtClean="0">
                <a:latin typeface="+mn-lt"/>
              </a:rPr>
              <a:t>)</a:t>
            </a:r>
            <a:endParaRPr lang="en-US" dirty="0" smtClean="0">
              <a:latin typeface="+mn-lt"/>
            </a:endParaRP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173147"/>
              </p:ext>
            </p:extLst>
          </p:nvPr>
        </p:nvGraphicFramePr>
        <p:xfrm>
          <a:off x="304800" y="3009900"/>
          <a:ext cx="8355013" cy="304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3" imgW="4635360" imgH="2006280" progId="Equation.3">
                  <p:embed/>
                </p:oleObj>
              </mc:Choice>
              <mc:Fallback>
                <p:oleObj name="Equation" r:id="rId3" imgW="4635360" imgH="2006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09900"/>
                        <a:ext cx="8355013" cy="304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1752600"/>
            <a:ext cx="85544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Each agent then has two proposals: the </a:t>
            </a:r>
            <a:r>
              <a:rPr lang="en-US" dirty="0" smtClean="0">
                <a:latin typeface="+mn-lt"/>
              </a:rPr>
              <a:t>one it makes </a:t>
            </a:r>
            <a:r>
              <a:rPr lang="en-US" dirty="0">
                <a:latin typeface="+mn-lt"/>
              </a:rPr>
              <a:t>and the one it </a:t>
            </a:r>
            <a:r>
              <a:rPr lang="en-US" dirty="0" smtClean="0">
                <a:latin typeface="+mn-lt"/>
              </a:rPr>
              <a:t>receives.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The </a:t>
            </a:r>
            <a:r>
              <a:rPr lang="en-US" dirty="0">
                <a:latin typeface="+mn-lt"/>
              </a:rPr>
              <a:t>agents must </a:t>
            </a:r>
            <a:r>
              <a:rPr lang="en-US" dirty="0" smtClean="0">
                <a:latin typeface="+mn-lt"/>
              </a:rPr>
              <a:t>accept </a:t>
            </a:r>
            <a:r>
              <a:rPr lang="en-US" dirty="0">
                <a:latin typeface="+mn-lt"/>
              </a:rPr>
              <a:t>the proposal </a:t>
            </a:r>
            <a:r>
              <a:rPr lang="en-US" dirty="0" smtClean="0">
                <a:latin typeface="+mn-lt"/>
              </a:rPr>
              <a:t>that maximizes </a:t>
            </a:r>
            <a:r>
              <a:rPr lang="en-US" dirty="0">
                <a:latin typeface="+mn-lt"/>
              </a:rPr>
              <a:t>the product of the agents’ utilities. </a:t>
            </a:r>
            <a:endParaRPr lang="en-US" dirty="0" smtClean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If </a:t>
            </a:r>
            <a:r>
              <a:rPr lang="en-US" dirty="0">
                <a:latin typeface="+mn-lt"/>
              </a:rPr>
              <a:t>there is a tie then they </a:t>
            </a:r>
            <a:r>
              <a:rPr lang="en-US" dirty="0" smtClean="0">
                <a:latin typeface="+mn-lt"/>
              </a:rPr>
              <a:t>coordinate and </a:t>
            </a:r>
            <a:r>
              <a:rPr lang="en-US" dirty="0">
                <a:latin typeface="+mn-lt"/>
              </a:rPr>
              <a:t>choose one of them at random.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93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Distributed Search</a:t>
            </a: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	Search through dominant deals as in a hill climbing strategy problems my exist </a:t>
            </a: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444817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5181600" y="1447800"/>
            <a:ext cx="297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Deals that dominate </a:t>
            </a:r>
          </a:p>
        </p:txBody>
      </p:sp>
      <p:graphicFrame>
        <p:nvGraphicFramePr>
          <p:cNvPr id="16386" name="Object 5"/>
          <p:cNvGraphicFramePr>
            <a:graphicFrameLocks noChangeAspect="1"/>
          </p:cNvGraphicFramePr>
          <p:nvPr/>
        </p:nvGraphicFramePr>
        <p:xfrm>
          <a:off x="7366000" y="1447800"/>
          <a:ext cx="406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Equation" r:id="rId4" imgW="190440" imgH="203040" progId="Equation.3">
                  <p:embed/>
                </p:oleObj>
              </mc:Choice>
              <mc:Fallback>
                <p:oleObj name="Equation" r:id="rId4" imgW="1904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0" y="1447800"/>
                        <a:ext cx="4064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Ad-hoc Negotiation Strategies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Faratin</a:t>
            </a:r>
            <a:r>
              <a:rPr lang="en-US" dirty="0" smtClean="0"/>
              <a:t>(</a:t>
            </a:r>
            <a:r>
              <a:rPr lang="en-US" dirty="0" err="1" smtClean="0"/>
              <a:t>Jenning’s</a:t>
            </a:r>
            <a:r>
              <a:rPr lang="en-US" dirty="0" smtClean="0"/>
              <a:t> student) deployed </a:t>
            </a:r>
            <a:r>
              <a:rPr lang="en-US" dirty="0" err="1" smtClean="0"/>
              <a:t>Multiagent</a:t>
            </a:r>
            <a:r>
              <a:rPr lang="en-US" dirty="0" smtClean="0"/>
              <a:t> Negotiation systems, such as ADEPT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Task allocation problem</a:t>
            </a:r>
          </a:p>
        </p:txBody>
      </p:sp>
      <p:sp>
        <p:nvSpPr>
          <p:cNvPr id="1741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                                       mapping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                agent </a:t>
            </a:r>
            <a:r>
              <a:rPr lang="en-US" i="1" smtClean="0"/>
              <a:t>i</a:t>
            </a:r>
            <a:r>
              <a:rPr lang="en-US" smtClean="0"/>
              <a:t> incurs a cost for performing task S</a:t>
            </a:r>
          </a:p>
          <a:p>
            <a:pPr>
              <a:buFont typeface="Arial" charset="0"/>
              <a:buNone/>
            </a:pPr>
            <a:r>
              <a:rPr lang="en-US" smtClean="0"/>
              <a:t>Example: 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Postman problem: Trading letters to lower their costs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Problems with lies . . . 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graphicFrame>
        <p:nvGraphicFramePr>
          <p:cNvPr id="17410" name="Content Placeholder 3"/>
          <p:cNvGraphicFramePr>
            <a:graphicFrameLocks noChangeAspect="1"/>
          </p:cNvGraphicFramePr>
          <p:nvPr/>
        </p:nvGraphicFramePr>
        <p:xfrm>
          <a:off x="3200400" y="1752600"/>
          <a:ext cx="10890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" name="Equation" r:id="rId3" imgW="457200" imgH="177480" progId="Equation.3">
                  <p:embed/>
                </p:oleObj>
              </mc:Choice>
              <mc:Fallback>
                <p:oleObj name="Equation" r:id="rId3" imgW="457200" imgH="17748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752600"/>
                        <a:ext cx="108902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4"/>
          <p:cNvGraphicFramePr>
            <a:graphicFrameLocks noChangeAspect="1"/>
          </p:cNvGraphicFramePr>
          <p:nvPr/>
        </p:nvGraphicFramePr>
        <p:xfrm>
          <a:off x="838200" y="2819400"/>
          <a:ext cx="1600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Equation" r:id="rId5" imgW="685800" imgH="228600" progId="Equation.3">
                  <p:embed/>
                </p:oleObj>
              </mc:Choice>
              <mc:Fallback>
                <p:oleObj name="Equation" r:id="rId5" imgW="6858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1600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Automated Negotiation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i="1" dirty="0" smtClean="0">
                <a:cs typeface="Times New Roman" pitchFamily="18" charset="0"/>
              </a:rPr>
              <a:t>Knowledge</a:t>
            </a:r>
            <a:r>
              <a:rPr lang="en-US" sz="2400" dirty="0" smtClean="0">
                <a:cs typeface="Times New Roman" pitchFamily="18" charset="0"/>
              </a:rPr>
              <a:t> and </a:t>
            </a:r>
            <a:r>
              <a:rPr lang="en-US" sz="2400" i="1" dirty="0" smtClean="0">
                <a:cs typeface="Times New Roman" pitchFamily="18" charset="0"/>
              </a:rPr>
              <a:t>Decision making </a:t>
            </a:r>
            <a:r>
              <a:rPr lang="en-US" sz="2400" dirty="0" smtClean="0">
                <a:cs typeface="Times New Roman" pitchFamily="18" charset="0"/>
              </a:rPr>
              <a:t>is distributed to local sites</a:t>
            </a: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Utilities are optimized </a:t>
            </a:r>
            <a:r>
              <a:rPr lang="en-US" sz="2400" b="1" dirty="0" smtClean="0">
                <a:cs typeface="Times New Roman" pitchFamily="18" charset="0"/>
              </a:rPr>
              <a:t>without</a:t>
            </a:r>
            <a:r>
              <a:rPr lang="en-US" sz="2400" dirty="0" smtClean="0">
                <a:cs typeface="Times New Roman" pitchFamily="18" charset="0"/>
              </a:rPr>
              <a:t>: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400" dirty="0" smtClean="0">
                <a:cs typeface="Times New Roman" pitchFamily="18" charset="0"/>
              </a:rPr>
              <a:t>central aggregation, or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400" dirty="0" smtClean="0">
                <a:cs typeface="Times New Roman" pitchFamily="18" charset="0"/>
              </a:rPr>
              <a:t>central </a:t>
            </a:r>
            <a:r>
              <a:rPr lang="en-US" sz="2400" dirty="0" smtClean="0">
                <a:cs typeface="Times New Roman" pitchFamily="18" charset="0"/>
              </a:rPr>
              <a:t>reasoning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cs typeface="Times New Roman" pitchFamily="18" charset="0"/>
              </a:rPr>
              <a:t>Examples:</a:t>
            </a: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Large organizations, </a:t>
            </a:r>
            <a:r>
              <a:rPr lang="en-US" sz="2400" dirty="0" smtClean="0">
                <a:cs typeface="Times New Roman" pitchFamily="18" charset="0"/>
              </a:rPr>
              <a:t>governments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smtClean="0">
                <a:cs typeface="Times New Roman" pitchFamily="18" charset="0"/>
              </a:rPr>
              <a:t>societies</a:t>
            </a:r>
            <a:endParaRPr lang="en-US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+mn-lt"/>
                <a:cs typeface="Times New Roman" pitchFamily="18" charset="0"/>
              </a:rPr>
              <a:t>Bargaining problem(Nash 1950)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Times New Roman" pitchFamily="18" charset="0"/>
              </a:rPr>
              <a:t>Where          represents set of </a:t>
            </a:r>
            <a:r>
              <a:rPr lang="en-US" i="1" dirty="0" smtClean="0">
                <a:cs typeface="Times New Roman" pitchFamily="18" charset="0"/>
              </a:rPr>
              <a:t>deals</a:t>
            </a:r>
            <a:r>
              <a:rPr lang="en-US" dirty="0" smtClean="0"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Times New Roman" pitchFamily="18" charset="0"/>
              </a:rPr>
              <a:t>	            </a:t>
            </a:r>
            <a:r>
              <a:rPr lang="en-US" i="1" dirty="0" smtClean="0">
                <a:cs typeface="Times New Roman" pitchFamily="18" charset="0"/>
              </a:rPr>
              <a:t>R    </a:t>
            </a:r>
            <a:r>
              <a:rPr lang="en-US" dirty="0" smtClean="0">
                <a:cs typeface="Times New Roman" pitchFamily="18" charset="0"/>
              </a:rPr>
              <a:t>represents real number of states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i="1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>
                <a:cs typeface="Times New Roman" pitchFamily="18" charset="0"/>
              </a:rPr>
              <a:t>       </a:t>
            </a:r>
            <a:r>
              <a:rPr lang="en-US" dirty="0" smtClean="0">
                <a:cs typeface="Times New Roman" pitchFamily="18" charset="0"/>
              </a:rPr>
              <a:t>: </a:t>
            </a:r>
            <a:r>
              <a:rPr lang="en-US" dirty="0" smtClean="0">
                <a:cs typeface="Times New Roman" pitchFamily="18" charset="0"/>
              </a:rPr>
              <a:t>the no deal deal</a:t>
            </a:r>
            <a:endParaRPr lang="en-US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>
                <a:cs typeface="Times New Roman" pitchFamily="18" charset="0"/>
              </a:rPr>
              <a:t>                      </a:t>
            </a:r>
            <a:r>
              <a:rPr lang="en-US" dirty="0" smtClean="0">
                <a:cs typeface="Times New Roman" pitchFamily="18" charset="0"/>
              </a:rPr>
              <a:t>i.e., agent </a:t>
            </a:r>
            <a:r>
              <a:rPr lang="en-US" dirty="0" smtClean="0">
                <a:cs typeface="Times New Roman" pitchFamily="18" charset="0"/>
              </a:rPr>
              <a:t>prefers </a:t>
            </a:r>
            <a:r>
              <a:rPr lang="en-US" dirty="0" smtClean="0">
                <a:cs typeface="Times New Roman" pitchFamily="18" charset="0"/>
              </a:rPr>
              <a:t>no deal to negative utility</a:t>
            </a:r>
            <a:endParaRPr lang="en-US" i="1" dirty="0" smtClean="0">
              <a:cs typeface="Times New Roman" pitchFamily="18" charset="0"/>
            </a:endParaRPr>
          </a:p>
        </p:txBody>
      </p:sp>
      <p:graphicFrame>
        <p:nvGraphicFramePr>
          <p:cNvPr id="102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587832"/>
              </p:ext>
            </p:extLst>
          </p:nvPr>
        </p:nvGraphicFramePr>
        <p:xfrm>
          <a:off x="3124200" y="1524000"/>
          <a:ext cx="1905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Equation" r:id="rId3" imgW="672840" imgH="228600" progId="Equation.3">
                  <p:embed/>
                </p:oleObj>
              </mc:Choice>
              <mc:Fallback>
                <p:oleObj name="Equation" r:id="rId3" imgW="672840" imgH="2286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524000"/>
                        <a:ext cx="1905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2057400" y="28194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Equation" r:id="rId5" imgW="139680" imgH="164880" progId="Equation.3">
                  <p:embed/>
                </p:oleObj>
              </mc:Choice>
              <mc:Fallback>
                <p:oleObj name="Equation" r:id="rId5" imgW="139680" imgH="164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19400"/>
                        <a:ext cx="304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914400" y="4267200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Equation" r:id="rId7" imgW="190440" imgH="203040" progId="Equation.3">
                  <p:embed/>
                </p:oleObj>
              </mc:Choice>
              <mc:Fallback>
                <p:oleObj name="Equation" r:id="rId7" imgW="1904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67200"/>
                        <a:ext cx="533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6"/>
          <p:cNvGraphicFramePr>
            <a:graphicFrameLocks noChangeAspect="1"/>
          </p:cNvGraphicFramePr>
          <p:nvPr/>
        </p:nvGraphicFramePr>
        <p:xfrm>
          <a:off x="995363" y="4724400"/>
          <a:ext cx="19764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Equation" r:id="rId9" imgW="634680" imgH="228600" progId="Equation.3">
                  <p:embed/>
                </p:oleObj>
              </mc:Choice>
              <mc:Fallback>
                <p:oleObj name="Equation" r:id="rId9" imgW="6346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4724400"/>
                        <a:ext cx="19764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en-US" smtClean="0">
                <a:cs typeface="Times New Roman" pitchFamily="18" charset="0"/>
              </a:rPr>
              <a:t>Pareto Optimal</a:t>
            </a:r>
          </a:p>
        </p:txBody>
      </p:sp>
      <p:sp>
        <p:nvSpPr>
          <p:cNvPr id="205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A deal       is  </a:t>
            </a:r>
            <a:r>
              <a:rPr lang="en-US" i="1" dirty="0" smtClean="0">
                <a:cs typeface="Times New Roman" pitchFamily="18" charset="0"/>
              </a:rPr>
              <a:t>Pareto Optimal </a:t>
            </a:r>
            <a:r>
              <a:rPr lang="en-US" dirty="0" smtClean="0">
                <a:cs typeface="Times New Roman" pitchFamily="18" charset="0"/>
              </a:rPr>
              <a:t>if there is no other deal such that no one prefers it over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cs typeface="Times New Roman" pitchFamily="18" charset="0"/>
              </a:rPr>
              <a:t>                  </a:t>
            </a:r>
            <a:endParaRPr lang="en-US" i="1" dirty="0" smtClean="0"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133600" y="1646238"/>
          <a:ext cx="60960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3" imgW="139680" imgH="177480" progId="Equation.3">
                  <p:embed/>
                </p:oleObj>
              </mc:Choice>
              <mc:Fallback>
                <p:oleObj name="Equation" r:id="rId3" imgW="13968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46238"/>
                        <a:ext cx="609600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696200" y="2133600"/>
          <a:ext cx="6096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5" imgW="139680" imgH="177480" progId="Equation.3">
                  <p:embed/>
                </p:oleObj>
              </mc:Choice>
              <mc:Fallback>
                <p:oleObj name="Equation" r:id="rId5" imgW="13968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2133600"/>
                        <a:ext cx="60960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29000"/>
            <a:ext cx="397192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639763"/>
            <a:ext cx="8229600" cy="5516562"/>
          </a:xfrm>
        </p:spPr>
        <p:txBody>
          <a:bodyPr/>
          <a:lstStyle/>
          <a:p>
            <a:pPr eaLnBrk="1" hangingPunct="1"/>
            <a:r>
              <a:rPr lang="en-US" smtClean="0"/>
              <a:t>For two agents i and j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      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16163"/>
            <a:ext cx="5257800" cy="359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4114800" y="2773363"/>
            <a:ext cx="2895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4" name="TextBox 8"/>
          <p:cNvSpPr txBox="1">
            <a:spLocks noChangeArrowheads="1"/>
          </p:cNvSpPr>
          <p:nvPr/>
        </p:nvSpPr>
        <p:spPr bwMode="auto">
          <a:xfrm>
            <a:off x="7010400" y="23622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Pareto Frontier</a:t>
            </a:r>
          </a:p>
        </p:txBody>
      </p:sp>
      <p:sp>
        <p:nvSpPr>
          <p:cNvPr id="12295" name="TextBox 9"/>
          <p:cNvSpPr txBox="1">
            <a:spLocks noChangeArrowheads="1"/>
          </p:cNvSpPr>
          <p:nvPr/>
        </p:nvSpPr>
        <p:spPr bwMode="auto">
          <a:xfrm>
            <a:off x="3200400" y="2697163"/>
            <a:ext cx="2743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Space of possible deals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724400" y="3763963"/>
            <a:ext cx="2133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7" name="TextBox 12"/>
          <p:cNvSpPr txBox="1">
            <a:spLocks noChangeArrowheads="1"/>
          </p:cNvSpPr>
          <p:nvPr/>
        </p:nvSpPr>
        <p:spPr bwMode="auto">
          <a:xfrm>
            <a:off x="6934200" y="3459163"/>
            <a:ext cx="1371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A deal</a:t>
            </a:r>
          </a:p>
        </p:txBody>
      </p:sp>
      <p:sp>
        <p:nvSpPr>
          <p:cNvPr id="23562" name="TextBox 13"/>
          <p:cNvSpPr txBox="1">
            <a:spLocks noChangeArrowheads="1"/>
          </p:cNvSpPr>
          <p:nvPr/>
        </p:nvSpPr>
        <p:spPr bwMode="auto">
          <a:xfrm>
            <a:off x="1905000" y="254476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3563" name="TextBox 15"/>
          <p:cNvSpPr txBox="1">
            <a:spLocks noChangeArrowheads="1"/>
          </p:cNvSpPr>
          <p:nvPr/>
        </p:nvSpPr>
        <p:spPr bwMode="auto">
          <a:xfrm>
            <a:off x="2057400" y="2620963"/>
            <a:ext cx="38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j</a:t>
            </a:r>
          </a:p>
        </p:txBody>
      </p:sp>
      <p:sp>
        <p:nvSpPr>
          <p:cNvPr id="23564" name="TextBox 16"/>
          <p:cNvSpPr txBox="1">
            <a:spLocks noChangeArrowheads="1"/>
          </p:cNvSpPr>
          <p:nvPr/>
        </p:nvSpPr>
        <p:spPr bwMode="auto">
          <a:xfrm>
            <a:off x="5867400" y="544036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30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A Negotiation is </a:t>
            </a:r>
            <a:r>
              <a:rPr lang="en-US" i="1" dirty="0" smtClean="0">
                <a:cs typeface="Times New Roman" pitchFamily="18" charset="0"/>
              </a:rPr>
              <a:t>independent</a:t>
            </a:r>
            <a:r>
              <a:rPr lang="en-US" dirty="0" smtClean="0">
                <a:cs typeface="Times New Roman" pitchFamily="18" charset="0"/>
              </a:rPr>
              <a:t>  of utility units if when </a:t>
            </a:r>
            <a:r>
              <a:rPr lang="en-US" dirty="0" smtClean="0">
                <a:cs typeface="Times New Roman" pitchFamily="18" charset="0"/>
              </a:rPr>
              <a:t>U </a:t>
            </a:r>
            <a:r>
              <a:rPr lang="en-US" dirty="0" smtClean="0">
                <a:cs typeface="Times New Roman" pitchFamily="18" charset="0"/>
              </a:rPr>
              <a:t>chooses       and when given </a:t>
            </a:r>
          </a:p>
          <a:p>
            <a:endParaRPr lang="en-US" dirty="0" smtClean="0"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dirty="0" smtClean="0">
                <a:cs typeface="Times New Roman" pitchFamily="18" charset="0"/>
              </a:rPr>
              <a:t>                                                         chooses  </a:t>
            </a:r>
          </a:p>
          <a:p>
            <a:endParaRPr lang="en-US" dirty="0" smtClean="0"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dirty="0" smtClean="0">
                <a:cs typeface="Times New Roman" pitchFamily="18" charset="0"/>
              </a:rPr>
              <a:t>Where </a:t>
            </a:r>
          </a:p>
          <a:p>
            <a:pPr>
              <a:buFont typeface="Arial" charset="0"/>
              <a:buNone/>
            </a:pPr>
            <a:r>
              <a:rPr lang="en-US" dirty="0" smtClean="0">
                <a:cs typeface="Times New Roman" pitchFamily="18" charset="0"/>
              </a:rPr>
              <a:t>e.g., money in different countries</a:t>
            </a:r>
            <a:endParaRPr lang="en-US" dirty="0" smtClean="0"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dirty="0" smtClean="0"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810000" y="2155825"/>
          <a:ext cx="304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Equation" r:id="rId3" imgW="139680" imgH="177480" progId="Equation.3">
                  <p:embed/>
                </p:oleObj>
              </mc:Choice>
              <mc:Fallback>
                <p:oleObj name="Equation" r:id="rId3" imgW="13968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155825"/>
                        <a:ext cx="304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066800" y="3352800"/>
          <a:ext cx="48895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Equation" r:id="rId5" imgW="2158920" imgH="215640" progId="Equation.3">
                  <p:embed/>
                </p:oleObj>
              </mc:Choice>
              <mc:Fallback>
                <p:oleObj name="Equation" r:id="rId5" imgW="21589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52800"/>
                        <a:ext cx="48895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7772400" y="335280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Equation" r:id="rId7" imgW="164880" imgH="177480" progId="Equation.3">
                  <p:embed/>
                </p:oleObj>
              </mc:Choice>
              <mc:Fallback>
                <p:oleObj name="Equation" r:id="rId7" imgW="16488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352800"/>
                        <a:ext cx="381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286000" y="4419600"/>
          <a:ext cx="3657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" name="Equation" r:id="rId9" imgW="1257120" imgH="330120" progId="Equation.3">
                  <p:embed/>
                </p:oleObj>
              </mc:Choice>
              <mc:Fallback>
                <p:oleObj name="Equation" r:id="rId9" imgW="1257120" imgH="330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419600"/>
                        <a:ext cx="36576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" y="10302"/>
            <a:ext cx="80810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+mn-lt"/>
              </a:rPr>
              <a:t>Independence of Utility units Property</a:t>
            </a:r>
            <a:endParaRPr lang="en-US" sz="4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-3001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Symmetry Property</a:t>
            </a:r>
            <a:endParaRPr lang="en-US" dirty="0" smtClean="0">
              <a:latin typeface="+mn-lt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A  negotiation protocol is </a:t>
            </a:r>
            <a:r>
              <a:rPr lang="en-US" i="1" dirty="0" smtClean="0">
                <a:cs typeface="Times New Roman" pitchFamily="18" charset="0"/>
              </a:rPr>
              <a:t>symmetric </a:t>
            </a:r>
            <a:r>
              <a:rPr lang="en-US" dirty="0" smtClean="0">
                <a:cs typeface="Times New Roman" pitchFamily="18" charset="0"/>
              </a:rPr>
              <a:t>if the solution remains the same as long as the set of utility function U is the same, regardless of which agent has which </a:t>
            </a:r>
            <a:r>
              <a:rPr lang="en-US" dirty="0" smtClean="0">
                <a:cs typeface="Times New Roman" pitchFamily="18" charset="0"/>
              </a:rPr>
              <a:t>the utility</a:t>
            </a:r>
            <a:r>
              <a:rPr lang="en-US" dirty="0" smtClean="0"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086600" cy="56356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Rationality</a:t>
            </a:r>
            <a:endParaRPr lang="en-US" dirty="0" smtClean="0">
              <a:latin typeface="+mn-lt"/>
            </a:endParaRP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deal is </a:t>
            </a:r>
            <a:r>
              <a:rPr lang="en-US" i="1" dirty="0" smtClean="0"/>
              <a:t>individually rational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endParaRPr lang="en-US" dirty="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847441"/>
              </p:ext>
            </p:extLst>
          </p:nvPr>
        </p:nvGraphicFramePr>
        <p:xfrm>
          <a:off x="2903538" y="2971800"/>
          <a:ext cx="37671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3" imgW="1155600" imgH="317160" progId="Equation.3">
                  <p:embed/>
                </p:oleObj>
              </mc:Choice>
              <mc:Fallback>
                <p:oleObj name="Equation" r:id="rId3" imgW="1155600" imgH="3171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538" y="2971800"/>
                        <a:ext cx="37671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1955</TotalTime>
  <Words>788</Words>
  <Application>Microsoft Office PowerPoint</Application>
  <PresentationFormat>On-screen Show (4:3)</PresentationFormat>
  <Paragraphs>140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Office Theme</vt:lpstr>
      <vt:lpstr>Custom Design</vt:lpstr>
      <vt:lpstr>Equation</vt:lpstr>
      <vt:lpstr>Microsoft Equation 3.0</vt:lpstr>
      <vt:lpstr>Negotiation A Lesson in Multiagent System Based on Jose Vidal’s book Fundamentals of Multiagent Systems</vt:lpstr>
      <vt:lpstr>Negotiation: The Bargaining Problem</vt:lpstr>
      <vt:lpstr>Automated Negotiation</vt:lpstr>
      <vt:lpstr>Bargaining problem(Nash 1950)</vt:lpstr>
      <vt:lpstr> Pareto Optimal</vt:lpstr>
      <vt:lpstr> </vt:lpstr>
      <vt:lpstr> </vt:lpstr>
      <vt:lpstr>Symmetry Property</vt:lpstr>
      <vt:lpstr>Rationality</vt:lpstr>
      <vt:lpstr>  </vt:lpstr>
      <vt:lpstr>Egalitarian Solution</vt:lpstr>
      <vt:lpstr>Egalitarian solution for two…</vt:lpstr>
      <vt:lpstr>Egalitarian Social Welfare solution</vt:lpstr>
      <vt:lpstr>Utilitarian solution</vt:lpstr>
      <vt:lpstr>Nash Bargaining solution</vt:lpstr>
      <vt:lpstr>Kalai-smorodinsky</vt:lpstr>
      <vt:lpstr>The Rubinstein Bargaining Process</vt:lpstr>
      <vt:lpstr>Time matters</vt:lpstr>
      <vt:lpstr>Theorem</vt:lpstr>
      <vt:lpstr>Corollaries </vt:lpstr>
      <vt:lpstr>Monotonic Concession Protocol</vt:lpstr>
      <vt:lpstr>Zeuthern strategy </vt:lpstr>
      <vt:lpstr>One step negotiation (Rosenschein and Zlotkin, 1994)</vt:lpstr>
      <vt:lpstr>Distributed Search</vt:lpstr>
      <vt:lpstr>Ad-hoc Negotiation Strategies</vt:lpstr>
      <vt:lpstr>Task allocation problem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</dc:title>
  <dc:creator>naren</dc:creator>
  <cp:lastModifiedBy>hexmoor</cp:lastModifiedBy>
  <cp:revision>143</cp:revision>
  <cp:lastPrinted>2012-09-23T04:56:53Z</cp:lastPrinted>
  <dcterms:created xsi:type="dcterms:W3CDTF">2008-10-13T15:47:47Z</dcterms:created>
  <dcterms:modified xsi:type="dcterms:W3CDTF">2012-09-23T12:56:21Z</dcterms:modified>
</cp:coreProperties>
</file>