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7"/>
  </p:notesMasterIdLst>
  <p:sldIdLst>
    <p:sldId id="256" r:id="rId2"/>
    <p:sldId id="257" r:id="rId3"/>
    <p:sldId id="258" r:id="rId4"/>
    <p:sldId id="259" r:id="rId5"/>
    <p:sldId id="264" r:id="rId6"/>
    <p:sldId id="260" r:id="rId7"/>
    <p:sldId id="261" r:id="rId8"/>
    <p:sldId id="263"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1197" autoAdjust="0"/>
  </p:normalViewPr>
  <p:slideViewPr>
    <p:cSldViewPr>
      <p:cViewPr varScale="1">
        <p:scale>
          <a:sx n="88" d="100"/>
          <a:sy n="88" d="100"/>
        </p:scale>
        <p:origin x="-65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8CAB908-275C-43A7-AB9C-30609631714E}" type="datetimeFigureOut">
              <a:rPr lang="en-US"/>
              <a:pPr>
                <a:defRPr/>
              </a:pPr>
              <a:t>10/7/2012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F143B16-E669-4C2E-AF25-0EF3D6C635F1}" type="slidenum">
              <a:rPr lang="en-US"/>
              <a:pPr>
                <a:defRPr/>
              </a:pPr>
              <a:t>‹#›</a:t>
            </a:fld>
            <a:endParaRPr lang="en-US"/>
          </a:p>
        </p:txBody>
      </p:sp>
    </p:spTree>
    <p:extLst>
      <p:ext uri="{BB962C8B-B14F-4D97-AF65-F5344CB8AC3E}">
        <p14:creationId xmlns:p14="http://schemas.microsoft.com/office/powerpoint/2010/main" val="31978874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00A05F-4043-45B7-BED1-48A94C907168}"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C956F7A-E66C-42DC-8E83-7E67934034B2}"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B03E8D2-0B11-4E0D-BF38-D3BF36A9C146}"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9C6D050-5290-454D-A90C-8ECE925184D5}"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79756E8-7BB5-4743-951B-CD0824058153}"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14</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7DA0FE-61C2-44E4-BF39-82FD202C8882}" type="slidenum">
              <a:rPr lang="en-US" smtClean="0"/>
              <a:t>15</a:t>
            </a:fld>
            <a:endParaRPr lang="en-US"/>
          </a:p>
        </p:txBody>
      </p:sp>
    </p:spTree>
    <p:extLst>
      <p:ext uri="{BB962C8B-B14F-4D97-AF65-F5344CB8AC3E}">
        <p14:creationId xmlns:p14="http://schemas.microsoft.com/office/powerpoint/2010/main" val="773554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Have a </a:t>
            </a:r>
            <a:r>
              <a:rPr lang="en-US" sz="1200" b="1" i="0" u="none" strike="noStrike" kern="1200" baseline="0" dirty="0" smtClean="0">
                <a:solidFill>
                  <a:schemeClr val="tx1"/>
                </a:solidFill>
                <a:latin typeface="+mn-lt"/>
                <a:ea typeface="+mn-ea"/>
                <a:cs typeface="+mn-cs"/>
              </a:rPr>
              <a:t>runoff election </a:t>
            </a:r>
            <a:r>
              <a:rPr lang="en-US" sz="1200" b="0" i="0" u="none" strike="noStrike" kern="1200" baseline="0" dirty="0" smtClean="0">
                <a:solidFill>
                  <a:schemeClr val="tx1"/>
                </a:solidFill>
                <a:latin typeface="+mn-lt"/>
                <a:ea typeface="+mn-ea"/>
                <a:cs typeface="+mn-cs"/>
              </a:rPr>
              <a:t>(primaries) then pick the two winners and have another election with only those two (these technique can be easily</a:t>
            </a:r>
          </a:p>
          <a:p>
            <a:r>
              <a:rPr lang="en-US" sz="1200" b="0" i="0" u="none" strike="noStrike" kern="1200" baseline="0" dirty="0" smtClean="0">
                <a:solidFill>
                  <a:schemeClr val="tx1"/>
                </a:solidFill>
                <a:latin typeface="+mn-lt"/>
                <a:ea typeface="+mn-ea"/>
                <a:cs typeface="+mn-cs"/>
              </a:rPr>
              <a:t>extended to any number of runoff elections).</a:t>
            </a:r>
            <a:endParaRPr 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0A4F649-43C2-4F3B-BE86-8BADCCAD9EE6}" type="slidenum">
              <a:rPr lang="en-US"/>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One way to approach the fairness problem is to require </a:t>
            </a:r>
            <a:r>
              <a:rPr lang="en-US" sz="1200" b="1" i="0" u="none" strike="noStrike" kern="1200" baseline="0" dirty="0" smtClean="0">
                <a:solidFill>
                  <a:schemeClr val="tx1"/>
                </a:solidFill>
                <a:latin typeface="+mn-lt"/>
                <a:ea typeface="+mn-ea"/>
                <a:cs typeface="+mn-cs"/>
              </a:rPr>
              <a:t>symmetry</a:t>
            </a:r>
            <a:r>
              <a:rPr lang="en-US" sz="1200" b="0" i="0" u="none" strike="noStrike" kern="1200" baseline="0" dirty="0" smtClean="0">
                <a:solidFill>
                  <a:schemeClr val="tx1"/>
                </a:solidFill>
                <a:latin typeface="+mn-lt"/>
                <a:ea typeface="+mn-ea"/>
                <a:cs typeface="+mn-cs"/>
              </a:rPr>
              <a:t>.</a:t>
            </a:r>
            <a:endParaRPr 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8E27B48-6817-4C45-9A74-722EF43CB62C}"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It is most  useful when there are many candidates and we want to choose the best one by taking into account all agents’ knowledge, equally. With the </a:t>
            </a:r>
            <a:r>
              <a:rPr lang="en-US" sz="1200" b="0" i="0" u="none" strike="noStrike" kern="1200" baseline="0" dirty="0" err="1" smtClean="0">
                <a:solidFill>
                  <a:schemeClr val="tx1"/>
                </a:solidFill>
                <a:latin typeface="+mn-lt"/>
                <a:ea typeface="+mn-ea"/>
                <a:cs typeface="+mn-cs"/>
              </a:rPr>
              <a:t>Borda</a:t>
            </a:r>
            <a:r>
              <a:rPr lang="en-US" sz="1200" b="0" i="0" u="none" strike="noStrike" kern="1200" baseline="0" dirty="0" smtClean="0">
                <a:solidFill>
                  <a:schemeClr val="tx1"/>
                </a:solidFill>
                <a:latin typeface="+mn-lt"/>
                <a:ea typeface="+mn-ea"/>
                <a:cs typeface="+mn-cs"/>
              </a:rPr>
              <a:t> count we do not have to worry about a minority winning the election because the majority is divided among a small number of choices.</a:t>
            </a:r>
            <a:endParaRPr lang="en-US" dirty="0"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C896C0D-4FEC-4FAB-85F6-DEE3DCC9FAE0}"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D58293F-9B02-4E56-896F-736D48AF956B}"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Let &gt;* be the global set of social preferences – what we think the final vote should reflect.</a:t>
            </a:r>
          </a:p>
          <a:p>
            <a:r>
              <a:rPr lang="en-US" sz="1200" b="0" i="0" u="none" strike="noStrike" kern="1200" baseline="0" dirty="0" smtClean="0">
                <a:solidFill>
                  <a:schemeClr val="tx1"/>
                </a:solidFill>
                <a:latin typeface="+mn-lt"/>
                <a:ea typeface="+mn-ea"/>
                <a:cs typeface="+mn-cs"/>
              </a:rPr>
              <a:t>We are interested in a &gt;*  that is efficient, can be calculated, and is fair to everyone</a:t>
            </a:r>
            <a:endParaRPr 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4D2DBD9-C6EB-4B49-8E55-8B664C74C773}"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63E407-F090-46ED-B94B-3CF7D3E9D9E1}"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6B0A143-5CDC-48C8-B808-4720A442C239}"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A83777B-E378-4E2D-803A-BC8913AC0143}"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1FD0E7-7EE9-404A-BEF5-4B0EA4E9230D}" type="datetimeFigureOut">
              <a:rPr lang="en-US"/>
              <a:pPr>
                <a:defRPr/>
              </a:pPr>
              <a:t>10/7/2012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D38D4A-FA88-482B-939B-C6795A515CC4}" type="slidenum">
              <a:rPr lang="en-US"/>
              <a:pPr>
                <a:defRPr/>
              </a:pPr>
              <a:t>‹#›</a:t>
            </a:fld>
            <a:endParaRPr lang="en-US" dirty="0"/>
          </a:p>
        </p:txBody>
      </p:sp>
    </p:spTree>
    <p:extLst>
      <p:ext uri="{BB962C8B-B14F-4D97-AF65-F5344CB8AC3E}">
        <p14:creationId xmlns:p14="http://schemas.microsoft.com/office/powerpoint/2010/main" val="162204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8E2036E-E43E-46DD-A6AC-5602C85B4908}" type="datetimeFigureOut">
              <a:rPr lang="en-US"/>
              <a:pPr>
                <a:defRPr/>
              </a:pPr>
              <a:t>10/7/2012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AC27733-32DC-4F0D-BFD5-85F9610AD5DB}" type="slidenum">
              <a:rPr lang="en-US"/>
              <a:pPr>
                <a:defRPr/>
              </a:pPr>
              <a:t>‹#›</a:t>
            </a:fld>
            <a:endParaRPr lang="en-US" dirty="0"/>
          </a:p>
        </p:txBody>
      </p:sp>
    </p:spTree>
    <p:extLst>
      <p:ext uri="{BB962C8B-B14F-4D97-AF65-F5344CB8AC3E}">
        <p14:creationId xmlns:p14="http://schemas.microsoft.com/office/powerpoint/2010/main" val="107719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331D262-268A-4A66-B88C-AFE013F9F39E}" type="datetimeFigureOut">
              <a:rPr lang="en-US"/>
              <a:pPr>
                <a:defRPr/>
              </a:pPr>
              <a:t>10/7/2012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783906-9E26-4BB4-9E2A-6391C5E70F3C}" type="slidenum">
              <a:rPr lang="en-US"/>
              <a:pPr>
                <a:defRPr/>
              </a:pPr>
              <a:t>‹#›</a:t>
            </a:fld>
            <a:endParaRPr lang="en-US" dirty="0"/>
          </a:p>
        </p:txBody>
      </p:sp>
    </p:spTree>
    <p:extLst>
      <p:ext uri="{BB962C8B-B14F-4D97-AF65-F5344CB8AC3E}">
        <p14:creationId xmlns:p14="http://schemas.microsoft.com/office/powerpoint/2010/main" val="321112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539DF35-4A9C-4566-BDF8-FAD163D362ED}" type="datetimeFigureOut">
              <a:rPr lang="en-US"/>
              <a:pPr>
                <a:defRPr/>
              </a:pPr>
              <a:t>10/7/2012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B0C9BE-224D-4180-9D75-BD9EB6F36213}" type="slidenum">
              <a:rPr lang="en-US"/>
              <a:pPr>
                <a:defRPr/>
              </a:pPr>
              <a:t>‹#›</a:t>
            </a:fld>
            <a:endParaRPr lang="en-US" dirty="0"/>
          </a:p>
        </p:txBody>
      </p:sp>
    </p:spTree>
    <p:extLst>
      <p:ext uri="{BB962C8B-B14F-4D97-AF65-F5344CB8AC3E}">
        <p14:creationId xmlns:p14="http://schemas.microsoft.com/office/powerpoint/2010/main" val="173772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431793-E628-4094-A5F3-3E7826B9BE26}" type="datetimeFigureOut">
              <a:rPr lang="en-US"/>
              <a:pPr>
                <a:defRPr/>
              </a:pPr>
              <a:t>10/7/2012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63D616-4D3D-469C-99FC-500A681D6585}" type="slidenum">
              <a:rPr lang="en-US"/>
              <a:pPr>
                <a:defRPr/>
              </a:pPr>
              <a:t>‹#›</a:t>
            </a:fld>
            <a:endParaRPr lang="en-US" dirty="0"/>
          </a:p>
        </p:txBody>
      </p:sp>
    </p:spTree>
    <p:extLst>
      <p:ext uri="{BB962C8B-B14F-4D97-AF65-F5344CB8AC3E}">
        <p14:creationId xmlns:p14="http://schemas.microsoft.com/office/powerpoint/2010/main" val="40941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84B28AB-AE4A-4672-83AA-58F240C11963}" type="datetimeFigureOut">
              <a:rPr lang="en-US"/>
              <a:pPr>
                <a:defRPr/>
              </a:pPr>
              <a:t>10/7/2012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3AE23D-652F-4F74-A235-A052F9379613}" type="slidenum">
              <a:rPr lang="en-US"/>
              <a:pPr>
                <a:defRPr/>
              </a:pPr>
              <a:t>‹#›</a:t>
            </a:fld>
            <a:endParaRPr lang="en-US" dirty="0"/>
          </a:p>
        </p:txBody>
      </p:sp>
    </p:spTree>
    <p:extLst>
      <p:ext uri="{BB962C8B-B14F-4D97-AF65-F5344CB8AC3E}">
        <p14:creationId xmlns:p14="http://schemas.microsoft.com/office/powerpoint/2010/main" val="268178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4B3A1D-FE8B-4C4E-8C3D-67ED196324FD}" type="datetimeFigureOut">
              <a:rPr lang="en-US"/>
              <a:pPr>
                <a:defRPr/>
              </a:pPr>
              <a:t>10/7/2012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312378-5F53-4423-85C3-069CB5538892}" type="slidenum">
              <a:rPr lang="en-US"/>
              <a:pPr>
                <a:defRPr/>
              </a:pPr>
              <a:t>‹#›</a:t>
            </a:fld>
            <a:endParaRPr lang="en-US" dirty="0"/>
          </a:p>
        </p:txBody>
      </p:sp>
    </p:spTree>
    <p:extLst>
      <p:ext uri="{BB962C8B-B14F-4D97-AF65-F5344CB8AC3E}">
        <p14:creationId xmlns:p14="http://schemas.microsoft.com/office/powerpoint/2010/main" val="3916334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E32E5E3-2C8D-4FD3-A766-BD0B6C673040}" type="datetimeFigureOut">
              <a:rPr lang="en-US"/>
              <a:pPr>
                <a:defRPr/>
              </a:pPr>
              <a:t>10/7/2012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FEAAC84-F508-4A73-A730-0E62D6884225}" type="slidenum">
              <a:rPr lang="en-US"/>
              <a:pPr>
                <a:defRPr/>
              </a:pPr>
              <a:t>‹#›</a:t>
            </a:fld>
            <a:endParaRPr lang="en-US" dirty="0"/>
          </a:p>
        </p:txBody>
      </p:sp>
    </p:spTree>
    <p:extLst>
      <p:ext uri="{BB962C8B-B14F-4D97-AF65-F5344CB8AC3E}">
        <p14:creationId xmlns:p14="http://schemas.microsoft.com/office/powerpoint/2010/main" val="41565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74C51E-F587-4799-8AC5-224F94104F85}" type="datetimeFigureOut">
              <a:rPr lang="en-US"/>
              <a:pPr>
                <a:defRPr/>
              </a:pPr>
              <a:t>10/7/2012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5FCA89-8562-4C87-AF67-43F0947AAAFC}" type="slidenum">
              <a:rPr lang="en-US"/>
              <a:pPr>
                <a:defRPr/>
              </a:pPr>
              <a:t>‹#›</a:t>
            </a:fld>
            <a:endParaRPr lang="en-US" dirty="0"/>
          </a:p>
        </p:txBody>
      </p:sp>
    </p:spTree>
    <p:extLst>
      <p:ext uri="{BB962C8B-B14F-4D97-AF65-F5344CB8AC3E}">
        <p14:creationId xmlns:p14="http://schemas.microsoft.com/office/powerpoint/2010/main" val="3292920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B95134-45CC-4E2E-B0D9-BF2C118D8A2C}" type="datetimeFigureOut">
              <a:rPr lang="en-US"/>
              <a:pPr>
                <a:defRPr/>
              </a:pPr>
              <a:t>10/7/2012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9BACF90-E871-4E4E-860F-87052C01D32E}" type="slidenum">
              <a:rPr lang="en-US"/>
              <a:pPr>
                <a:defRPr/>
              </a:pPr>
              <a:t>‹#›</a:t>
            </a:fld>
            <a:endParaRPr lang="en-US" dirty="0"/>
          </a:p>
        </p:txBody>
      </p:sp>
    </p:spTree>
    <p:extLst>
      <p:ext uri="{BB962C8B-B14F-4D97-AF65-F5344CB8AC3E}">
        <p14:creationId xmlns:p14="http://schemas.microsoft.com/office/powerpoint/2010/main" val="253098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1E4573-8CE5-4ED3-97D8-6D0A4FDA3198}" type="datetimeFigureOut">
              <a:rPr lang="en-US"/>
              <a:pPr>
                <a:defRPr/>
              </a:pPr>
              <a:t>10/7/2012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6EB0B2-7CC9-4C1D-8F66-03F8E75E6A2E}" type="slidenum">
              <a:rPr lang="en-US"/>
              <a:pPr>
                <a:defRPr/>
              </a:pPr>
              <a:t>‹#›</a:t>
            </a:fld>
            <a:endParaRPr lang="en-US" dirty="0"/>
          </a:p>
        </p:txBody>
      </p:sp>
    </p:spTree>
    <p:extLst>
      <p:ext uri="{BB962C8B-B14F-4D97-AF65-F5344CB8AC3E}">
        <p14:creationId xmlns:p14="http://schemas.microsoft.com/office/powerpoint/2010/main" val="2480706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B56A445-E350-44BE-A6D9-E6624F1621B4}" type="datetimeFigureOut">
              <a:rPr lang="en-US"/>
              <a:pPr>
                <a:defRPr/>
              </a:pPr>
              <a:t>10/7/2012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9DD2144-E25F-4816-8F3C-E27B6364061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2.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5.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6.bin"/><Relationship Id="rId5" Type="http://schemas.openxmlformats.org/officeDocument/2006/relationships/image" Target="../media/image7.wmf"/><Relationship Id="rId4" Type="http://schemas.openxmlformats.org/officeDocument/2006/relationships/oleObject" Target="../embeddings/oleObject15.bin"/><Relationship Id="rId9"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7.xml"/><Relationship Id="rId7" Type="http://schemas.openxmlformats.org/officeDocument/2006/relationships/image" Target="../media/image1.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oleObject" Target="../embeddings/oleObject8.bin"/><Relationship Id="rId5" Type="http://schemas.openxmlformats.org/officeDocument/2006/relationships/image" Target="../media/image2.wmf"/><Relationship Id="rId10" Type="http://schemas.openxmlformats.org/officeDocument/2006/relationships/oleObject" Target="../embeddings/oleObject7.bin"/><Relationship Id="rId4" Type="http://schemas.openxmlformats.org/officeDocument/2006/relationships/oleObject" Target="../embeddings/oleObject3.bin"/><Relationship Id="rId9"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685800" y="609601"/>
            <a:ext cx="7772400" cy="2990850"/>
          </a:xfrm>
        </p:spPr>
        <p:txBody>
          <a:bodyPr/>
          <a:lstStyle/>
          <a:p>
            <a:pPr eaLnBrk="1" hangingPunct="1"/>
            <a:r>
              <a:rPr lang="en-US" sz="4000" dirty="0" smtClean="0">
                <a:latin typeface="+mn-lt"/>
              </a:rPr>
              <a:t>The Voting Problem:</a:t>
            </a:r>
            <a:br>
              <a:rPr lang="en-US" sz="4000" dirty="0" smtClean="0">
                <a:latin typeface="+mn-lt"/>
              </a:rPr>
            </a:br>
            <a:r>
              <a:rPr lang="en-US" sz="4000" dirty="0" smtClean="0">
                <a:latin typeface="+mn-lt"/>
              </a:rPr>
              <a:t>A Lesson in </a:t>
            </a:r>
            <a:r>
              <a:rPr lang="en-US" sz="4000" dirty="0" err="1" smtClean="0">
                <a:latin typeface="+mn-lt"/>
              </a:rPr>
              <a:t>Multiagent</a:t>
            </a:r>
            <a:r>
              <a:rPr lang="en-US" sz="4000" dirty="0" smtClean="0">
                <a:latin typeface="+mn-lt"/>
              </a:rPr>
              <a:t> System</a:t>
            </a:r>
            <a:br>
              <a:rPr lang="en-US" sz="4000" dirty="0" smtClean="0">
                <a:latin typeface="+mn-lt"/>
              </a:rPr>
            </a:br>
            <a:r>
              <a:rPr lang="en-US" sz="4000" dirty="0" smtClean="0">
                <a:latin typeface="+mn-lt"/>
              </a:rPr>
              <a:t>Based on Jose Vidal’s book</a:t>
            </a:r>
            <a:br>
              <a:rPr lang="en-US" sz="4000" dirty="0" smtClean="0">
                <a:latin typeface="+mn-lt"/>
              </a:rPr>
            </a:br>
            <a:r>
              <a:rPr lang="en-US" sz="4000" dirty="0" smtClean="0">
                <a:latin typeface="+mn-lt"/>
              </a:rPr>
              <a:t>Fundamentals of </a:t>
            </a:r>
            <a:r>
              <a:rPr lang="en-US" sz="4000" dirty="0" err="1" smtClean="0">
                <a:latin typeface="+mn-lt"/>
              </a:rPr>
              <a:t>Multiagent</a:t>
            </a:r>
            <a:r>
              <a:rPr lang="en-US" sz="4000" dirty="0" smtClean="0">
                <a:latin typeface="+mn-lt"/>
              </a:rPr>
              <a:t> Systems</a:t>
            </a:r>
          </a:p>
        </p:txBody>
      </p:sp>
      <p:sp>
        <p:nvSpPr>
          <p:cNvPr id="7171" name="Subtitle 2"/>
          <p:cNvSpPr>
            <a:spLocks noGrp="1"/>
          </p:cNvSpPr>
          <p:nvPr>
            <p:ph type="subTitle" idx="1"/>
          </p:nvPr>
        </p:nvSpPr>
        <p:spPr/>
        <p:txBody>
          <a:bodyPr/>
          <a:lstStyle/>
          <a:p>
            <a:pPr eaLnBrk="1" hangingPunct="1"/>
            <a:r>
              <a:rPr lang="en-US" smtClean="0">
                <a:solidFill>
                  <a:schemeClr val="tx1"/>
                </a:solidFill>
              </a:rPr>
              <a:t>Henry Hexmoor</a:t>
            </a:r>
          </a:p>
          <a:p>
            <a:pPr eaLnBrk="1" hangingPunct="1"/>
            <a:r>
              <a:rPr lang="en-US" smtClean="0">
                <a:solidFill>
                  <a:schemeClr val="tx1"/>
                </a:solidFill>
              </a:rPr>
              <a:t>SIUC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Mechanism design</a:t>
            </a:r>
          </a:p>
        </p:txBody>
      </p:sp>
      <p:sp>
        <p:nvSpPr>
          <p:cNvPr id="14339" name="Content Placeholder 2"/>
          <p:cNvSpPr>
            <a:spLocks noGrp="1"/>
          </p:cNvSpPr>
          <p:nvPr>
            <p:ph idx="1"/>
          </p:nvPr>
        </p:nvSpPr>
        <p:spPr/>
        <p:txBody>
          <a:bodyPr/>
          <a:lstStyle/>
          <a:p>
            <a:pPr eaLnBrk="1" hangingPunct="1"/>
            <a:r>
              <a:rPr lang="en-US" dirty="0" smtClean="0"/>
              <a:t>Designing rules of a </a:t>
            </a:r>
            <a:r>
              <a:rPr lang="en-US" i="1" dirty="0" smtClean="0"/>
              <a:t>game</a:t>
            </a:r>
            <a:r>
              <a:rPr lang="en-US" dirty="0" smtClean="0"/>
              <a:t> or system to achieve a specific outcome, even though each </a:t>
            </a:r>
            <a:r>
              <a:rPr lang="en-US" i="1" dirty="0" smtClean="0"/>
              <a:t>agent</a:t>
            </a:r>
            <a:r>
              <a:rPr lang="en-US" dirty="0" smtClean="0"/>
              <a:t> may be self-interested.</a:t>
            </a:r>
          </a:p>
          <a:p>
            <a:pPr eaLnBrk="1" hangingPunct="1"/>
            <a:r>
              <a:rPr lang="en-US" dirty="0" smtClean="0"/>
              <a:t>It tries to achieve four outcomes: </a:t>
            </a:r>
            <a:endParaRPr lang="en-US" dirty="0" smtClean="0"/>
          </a:p>
          <a:p>
            <a:pPr marL="914400" lvl="1" indent="-514350" eaLnBrk="1" hangingPunct="1">
              <a:buFont typeface="+mj-lt"/>
              <a:buAutoNum type="arabicPeriod"/>
            </a:pPr>
            <a:r>
              <a:rPr lang="en-US" dirty="0" smtClean="0"/>
              <a:t>truthfulness</a:t>
            </a:r>
            <a:r>
              <a:rPr lang="en-US" dirty="0" smtClean="0"/>
              <a:t>, </a:t>
            </a:r>
            <a:endParaRPr lang="en-US" dirty="0" smtClean="0"/>
          </a:p>
          <a:p>
            <a:pPr marL="914400" lvl="1" indent="-514350" eaLnBrk="1" hangingPunct="1">
              <a:buFont typeface="+mj-lt"/>
              <a:buAutoNum type="arabicPeriod"/>
            </a:pPr>
            <a:r>
              <a:rPr lang="en-US" dirty="0" smtClean="0"/>
              <a:t>individual </a:t>
            </a:r>
            <a:r>
              <a:rPr lang="en-US" dirty="0" smtClean="0"/>
              <a:t>rationality, </a:t>
            </a:r>
            <a:endParaRPr lang="en-US" dirty="0" smtClean="0"/>
          </a:p>
          <a:p>
            <a:pPr marL="914400" lvl="1" indent="-514350" eaLnBrk="1" hangingPunct="1">
              <a:buFont typeface="+mj-lt"/>
              <a:buAutoNum type="arabicPeriod"/>
            </a:pPr>
            <a:r>
              <a:rPr lang="en-US" dirty="0" smtClean="0"/>
              <a:t>budget </a:t>
            </a:r>
            <a:r>
              <a:rPr lang="en-US" dirty="0" smtClean="0"/>
              <a:t>balance, and </a:t>
            </a:r>
            <a:endParaRPr lang="en-US" dirty="0" smtClean="0"/>
          </a:p>
          <a:p>
            <a:pPr marL="914400" lvl="1" indent="-514350" eaLnBrk="1" hangingPunct="1">
              <a:buFont typeface="+mj-lt"/>
              <a:buAutoNum type="arabicPeriod"/>
            </a:pPr>
            <a:r>
              <a:rPr lang="en-US" dirty="0" smtClean="0"/>
              <a:t>social </a:t>
            </a:r>
            <a:r>
              <a:rPr lang="en-US" dirty="0" smtClean="0"/>
              <a:t>welfare. </a:t>
            </a:r>
          </a:p>
          <a:p>
            <a:pPr eaLnBrk="1" hangingPunct="1">
              <a:buFont typeface="Arial" charset="0"/>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Title 1"/>
          <p:cNvSpPr>
            <a:spLocks noGrp="1"/>
          </p:cNvSpPr>
          <p:nvPr>
            <p:ph type="title"/>
          </p:nvPr>
        </p:nvSpPr>
        <p:spPr>
          <a:xfrm>
            <a:off x="457200" y="0"/>
            <a:ext cx="8229600" cy="1143000"/>
          </a:xfrm>
        </p:spPr>
        <p:txBody>
          <a:bodyPr/>
          <a:lstStyle/>
          <a:p>
            <a:pPr eaLnBrk="1" hangingPunct="1"/>
            <a:r>
              <a:rPr lang="en-US" dirty="0" smtClean="0">
                <a:latin typeface="+mn-lt"/>
              </a:rPr>
              <a:t>Mechanism design</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Let </a:t>
            </a:r>
            <a:r>
              <a:rPr lang="en-US" i="1" dirty="0" smtClean="0"/>
              <a:t>N</a:t>
            </a:r>
            <a:r>
              <a:rPr lang="en-US" dirty="0" smtClean="0"/>
              <a:t> be the number of players/participants.</a:t>
            </a:r>
          </a:p>
          <a:p>
            <a:pPr eaLnBrk="1" fontAlgn="auto" hangingPunct="1">
              <a:spcAft>
                <a:spcPts val="0"/>
              </a:spcAft>
              <a:buFont typeface="Arial" pitchFamily="34" charset="0"/>
              <a:buChar char="•"/>
              <a:defRPr/>
            </a:pPr>
            <a:r>
              <a:rPr lang="en-US" dirty="0" smtClean="0"/>
              <a:t>Each player </a:t>
            </a:r>
            <a:r>
              <a:rPr lang="en-US" i="1" dirty="0" err="1" smtClean="0"/>
              <a:t>i</a:t>
            </a:r>
            <a:r>
              <a:rPr lang="en-US" i="1" dirty="0" smtClean="0"/>
              <a:t> </a:t>
            </a:r>
            <a:r>
              <a:rPr lang="en-US" dirty="0" smtClean="0"/>
              <a:t>can have a type/signal/valuation</a:t>
            </a:r>
          </a:p>
          <a:p>
            <a:pPr eaLnBrk="1" fontAlgn="auto" hangingPunct="1">
              <a:spcAft>
                <a:spcPts val="0"/>
              </a:spcAft>
              <a:buFont typeface="Arial" pitchFamily="34" charset="0"/>
              <a:buNone/>
              <a:defRPr/>
            </a:pPr>
            <a:r>
              <a:rPr lang="en-US" dirty="0" smtClean="0"/>
              <a:t>e.g. in an auction the type of player would be his valuation/reservation price for the good(s) offered.</a:t>
            </a:r>
          </a:p>
          <a:p>
            <a:pPr eaLnBrk="1" fontAlgn="auto" hangingPunct="1">
              <a:spcAft>
                <a:spcPts val="0"/>
              </a:spcAft>
              <a:buFont typeface="Arial" pitchFamily="34" charset="0"/>
              <a:buChar char="•"/>
              <a:defRPr/>
            </a:pPr>
            <a:r>
              <a:rPr lang="en-US" dirty="0" smtClean="0"/>
              <a:t>Depending on her type, the player will pick an action </a:t>
            </a:r>
          </a:p>
          <a:p>
            <a:pPr eaLnBrk="1" fontAlgn="auto" hangingPunct="1">
              <a:spcAft>
                <a:spcPts val="0"/>
              </a:spcAft>
              <a:buFont typeface="Arial" charset="0"/>
              <a:buNone/>
              <a:defRPr/>
            </a:pPr>
            <a:r>
              <a:rPr lang="en-US" dirty="0" smtClean="0"/>
              <a:t>                         , where      is the set of possible actions for player </a:t>
            </a:r>
            <a:r>
              <a:rPr lang="en-US" i="1" dirty="0" err="1" smtClean="0"/>
              <a:t>i</a:t>
            </a:r>
            <a:r>
              <a:rPr lang="en-US" i="1" dirty="0" smtClean="0"/>
              <a:t> </a:t>
            </a:r>
            <a:r>
              <a:rPr lang="en-US" dirty="0" smtClean="0"/>
              <a:t>offered by the mechanism, e.g. an auction would be a bid of a certain amount.</a:t>
            </a:r>
          </a:p>
          <a:p>
            <a:pPr eaLnBrk="1" fontAlgn="auto" hangingPunct="1">
              <a:spcAft>
                <a:spcPts val="0"/>
              </a:spcAft>
              <a:buFont typeface="Arial" pitchFamily="34" charset="0"/>
              <a:buChar char="•"/>
              <a:defRPr/>
            </a:pPr>
            <a:r>
              <a:rPr lang="en-US" dirty="0" smtClean="0"/>
              <a:t>Each player has utility                                   ,where </a:t>
            </a:r>
            <a:r>
              <a:rPr lang="en-US" i="1" dirty="0" smtClean="0"/>
              <a:t>O</a:t>
            </a:r>
            <a:r>
              <a:rPr lang="en-US" dirty="0" smtClean="0"/>
              <a:t> is the outcome generated by the mechanism. In auction, the outcome would be the final allocation of goods and the payments each player has to make.</a:t>
            </a:r>
            <a:endParaRPr lang="en-US" dirty="0"/>
          </a:p>
        </p:txBody>
      </p:sp>
      <p:graphicFrame>
        <p:nvGraphicFramePr>
          <p:cNvPr id="3074" name="Object 2"/>
          <p:cNvGraphicFramePr>
            <a:graphicFrameLocks noChangeAspect="1"/>
          </p:cNvGraphicFramePr>
          <p:nvPr/>
        </p:nvGraphicFramePr>
        <p:xfrm>
          <a:off x="7315200" y="1981200"/>
          <a:ext cx="1189038" cy="457200"/>
        </p:xfrm>
        <a:graphic>
          <a:graphicData uri="http://schemas.openxmlformats.org/presentationml/2006/ole">
            <mc:AlternateContent xmlns:mc="http://schemas.openxmlformats.org/markup-compatibility/2006">
              <mc:Choice xmlns:v="urn:schemas-microsoft-com:vml" Requires="v">
                <p:oleObj spid="_x0000_s3128" name="Equation" r:id="rId4" imgW="368280" imgH="228600" progId="Equation.3">
                  <p:embed/>
                </p:oleObj>
              </mc:Choice>
              <mc:Fallback>
                <p:oleObj name="Equation" r:id="rId4" imgW="36828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1981200"/>
                        <a:ext cx="11890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5" name="Object 5"/>
          <p:cNvGraphicFramePr>
            <a:graphicFrameLocks noChangeAspect="1"/>
          </p:cNvGraphicFramePr>
          <p:nvPr/>
        </p:nvGraphicFramePr>
        <p:xfrm>
          <a:off x="990600" y="3581400"/>
          <a:ext cx="1646238" cy="457200"/>
        </p:xfrm>
        <a:graphic>
          <a:graphicData uri="http://schemas.openxmlformats.org/presentationml/2006/ole">
            <mc:AlternateContent xmlns:mc="http://schemas.openxmlformats.org/markup-compatibility/2006">
              <mc:Choice xmlns:v="urn:schemas-microsoft-com:vml" Requires="v">
                <p:oleObj spid="_x0000_s3129" name="Equation" r:id="rId6" imgW="609480" imgH="228600" progId="Equation.3">
                  <p:embed/>
                </p:oleObj>
              </mc:Choice>
              <mc:Fallback>
                <p:oleObj name="Equation" r:id="rId6" imgW="60948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3581400"/>
                        <a:ext cx="1646238"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6" name="Object 6"/>
          <p:cNvGraphicFramePr>
            <a:graphicFrameLocks noChangeAspect="1"/>
          </p:cNvGraphicFramePr>
          <p:nvPr/>
        </p:nvGraphicFramePr>
        <p:xfrm>
          <a:off x="3733800" y="3505200"/>
          <a:ext cx="387350" cy="536575"/>
        </p:xfrm>
        <a:graphic>
          <a:graphicData uri="http://schemas.openxmlformats.org/presentationml/2006/ole">
            <mc:AlternateContent xmlns:mc="http://schemas.openxmlformats.org/markup-compatibility/2006">
              <mc:Choice xmlns:v="urn:schemas-microsoft-com:vml" Requires="v">
                <p:oleObj spid="_x0000_s3130" name="Equation" r:id="rId8" imgW="164880" imgH="228600" progId="Equation.3">
                  <p:embed/>
                </p:oleObj>
              </mc:Choice>
              <mc:Fallback>
                <p:oleObj name="Equation" r:id="rId8" imgW="164880" imgH="228600" progId="Equation.3">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33800" y="3505200"/>
                        <a:ext cx="387350" cy="53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77" name="Object 7"/>
          <p:cNvGraphicFramePr>
            <a:graphicFrameLocks noChangeAspect="1"/>
          </p:cNvGraphicFramePr>
          <p:nvPr>
            <p:extLst>
              <p:ext uri="{D42A27DB-BD31-4B8C-83A1-F6EECF244321}">
                <p14:modId xmlns:p14="http://schemas.microsoft.com/office/powerpoint/2010/main" val="1735173473"/>
              </p:ext>
            </p:extLst>
          </p:nvPr>
        </p:nvGraphicFramePr>
        <p:xfrm>
          <a:off x="4202113" y="4648200"/>
          <a:ext cx="2339975" cy="403225"/>
        </p:xfrm>
        <a:graphic>
          <a:graphicData uri="http://schemas.openxmlformats.org/presentationml/2006/ole">
            <mc:AlternateContent xmlns:mc="http://schemas.openxmlformats.org/markup-compatibility/2006">
              <mc:Choice xmlns:v="urn:schemas-microsoft-com:vml" Requires="v">
                <p:oleObj spid="_x0000_s3131" name="Equation" r:id="rId10" imgW="914400" imgH="228600" progId="Equation.3">
                  <p:embed/>
                </p:oleObj>
              </mc:Choice>
              <mc:Fallback>
                <p:oleObj name="Equation" r:id="rId10" imgW="914400" imgH="228600" progId="Equation.3">
                  <p:embed/>
                  <p:pic>
                    <p:nvPicPr>
                      <p:cNvPr id="0" name="Object 7"/>
                      <p:cNvPicPr>
                        <a:picLocks noChangeAspect="1" noChangeArrowheads="1"/>
                      </p:cNvPicPr>
                      <p:nvPr/>
                    </p:nvPicPr>
                    <p:blipFill>
                      <a:blip r:embed="rId11"/>
                      <a:srcRect/>
                      <a:stretch>
                        <a:fillRect/>
                      </a:stretch>
                    </p:blipFill>
                    <p:spPr bwMode="auto">
                      <a:xfrm>
                        <a:off x="4202113" y="4648200"/>
                        <a:ext cx="2339975" cy="403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itle 1"/>
          <p:cNvSpPr>
            <a:spLocks noGrp="1"/>
          </p:cNvSpPr>
          <p:nvPr>
            <p:ph type="title"/>
          </p:nvPr>
        </p:nvSpPr>
        <p:spPr/>
        <p:txBody>
          <a:bodyPr/>
          <a:lstStyle/>
          <a:p>
            <a:pPr eaLnBrk="1" hangingPunct="1"/>
            <a:r>
              <a:rPr lang="en-US" smtClean="0"/>
              <a:t>Mechanism design</a:t>
            </a:r>
          </a:p>
        </p:txBody>
      </p:sp>
      <p:sp>
        <p:nvSpPr>
          <p:cNvPr id="4102" name="Content Placeholder 2"/>
          <p:cNvSpPr>
            <a:spLocks noGrp="1"/>
          </p:cNvSpPr>
          <p:nvPr>
            <p:ph idx="1"/>
          </p:nvPr>
        </p:nvSpPr>
        <p:spPr/>
        <p:txBody>
          <a:bodyPr/>
          <a:lstStyle/>
          <a:p>
            <a:pPr eaLnBrk="1" hangingPunct="1"/>
            <a:r>
              <a:rPr lang="en-US" sz="2400" smtClean="0"/>
              <a:t>A mechanism </a:t>
            </a:r>
            <a:r>
              <a:rPr lang="en-US" sz="2400" i="1" smtClean="0"/>
              <a:t>M</a:t>
            </a:r>
            <a:r>
              <a:rPr lang="en-US" sz="2400" smtClean="0"/>
              <a:t> is defined to be a pair (</a:t>
            </a:r>
            <a:r>
              <a:rPr lang="en-US" sz="2400" i="1" smtClean="0"/>
              <a:t>A,g</a:t>
            </a:r>
            <a:r>
              <a:rPr lang="en-US" sz="2400" smtClean="0"/>
              <a:t>), where                                 is the set of action offered to the players/participants and                </a:t>
            </a:r>
          </a:p>
          <a:p>
            <a:pPr eaLnBrk="1" hangingPunct="1">
              <a:buFont typeface="Arial" charset="0"/>
              <a:buNone/>
            </a:pPr>
            <a:r>
              <a:rPr lang="en-US" sz="2400" smtClean="0"/>
              <a:t>	is the function that maps the player’s actions to an outcome </a:t>
            </a:r>
            <a:r>
              <a:rPr lang="en-US" sz="2400" i="1" smtClean="0"/>
              <a:t>o</a:t>
            </a:r>
            <a:r>
              <a:rPr lang="en-US" sz="2400" smtClean="0"/>
              <a:t>.</a:t>
            </a:r>
          </a:p>
          <a:p>
            <a:pPr eaLnBrk="1" hangingPunct="1"/>
            <a:r>
              <a:rPr lang="en-US" sz="2400" smtClean="0"/>
              <a:t>A mechanism is </a:t>
            </a:r>
            <a:r>
              <a:rPr lang="en-US" sz="2400" i="1" smtClean="0"/>
              <a:t>direct</a:t>
            </a:r>
            <a:r>
              <a:rPr lang="en-US" sz="2400" smtClean="0"/>
              <a:t>, if the set of actions equals the set of types for each player, i.e. </a:t>
            </a:r>
          </a:p>
          <a:p>
            <a:pPr eaLnBrk="1" hangingPunct="1">
              <a:buFont typeface="Arial" charset="0"/>
              <a:buNone/>
            </a:pPr>
            <a:endParaRPr lang="en-US" sz="2400" smtClean="0"/>
          </a:p>
          <a:p>
            <a:pPr eaLnBrk="1" hangingPunct="1">
              <a:buFont typeface="Arial" charset="0"/>
              <a:buNone/>
            </a:pPr>
            <a:r>
              <a:rPr lang="en-US" sz="2400" smtClean="0"/>
              <a:t>	This is true for auctions, where each player’s action is to announce their valuation of the product. However, there is no need to announce the true valuation if a different strategy yields better utility.  </a:t>
            </a:r>
          </a:p>
        </p:txBody>
      </p:sp>
      <p:graphicFrame>
        <p:nvGraphicFramePr>
          <p:cNvPr id="4098" name="Object 2"/>
          <p:cNvGraphicFramePr>
            <a:graphicFrameLocks noChangeAspect="1"/>
          </p:cNvGraphicFramePr>
          <p:nvPr/>
        </p:nvGraphicFramePr>
        <p:xfrm>
          <a:off x="7239000" y="1625600"/>
          <a:ext cx="1752600" cy="431800"/>
        </p:xfrm>
        <a:graphic>
          <a:graphicData uri="http://schemas.openxmlformats.org/presentationml/2006/ole">
            <mc:AlternateContent xmlns:mc="http://schemas.openxmlformats.org/markup-compatibility/2006">
              <mc:Choice xmlns:v="urn:schemas-microsoft-com:vml" Requires="v">
                <p:oleObj spid="_x0000_s4136" name="Equation" r:id="rId4" imgW="927000" imgH="228600" progId="Equation.3">
                  <p:embed/>
                </p:oleObj>
              </mc:Choice>
              <mc:Fallback>
                <p:oleObj name="Equation" r:id="rId4" imgW="9270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1625600"/>
                        <a:ext cx="1752600" cy="431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99" name="Object 3"/>
          <p:cNvGraphicFramePr>
            <a:graphicFrameLocks noChangeAspect="1"/>
          </p:cNvGraphicFramePr>
          <p:nvPr/>
        </p:nvGraphicFramePr>
        <p:xfrm>
          <a:off x="7924800" y="2057400"/>
          <a:ext cx="990600" cy="304800"/>
        </p:xfrm>
        <a:graphic>
          <a:graphicData uri="http://schemas.openxmlformats.org/presentationml/2006/ole">
            <mc:AlternateContent xmlns:mc="http://schemas.openxmlformats.org/markup-compatibility/2006">
              <mc:Choice xmlns:v="urn:schemas-microsoft-com:vml" Requires="v">
                <p:oleObj spid="_x0000_s4137" name="Equation" r:id="rId6" imgW="660240" imgH="203040" progId="Equation.3">
                  <p:embed/>
                </p:oleObj>
              </mc:Choice>
              <mc:Fallback>
                <p:oleObj name="Equation" r:id="rId6" imgW="660240" imgH="2030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24800" y="2057400"/>
                        <a:ext cx="990600"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00" name="Object 4"/>
          <p:cNvGraphicFramePr>
            <a:graphicFrameLocks noChangeAspect="1"/>
          </p:cNvGraphicFramePr>
          <p:nvPr/>
        </p:nvGraphicFramePr>
        <p:xfrm>
          <a:off x="3124200" y="3733800"/>
          <a:ext cx="1981200" cy="476250"/>
        </p:xfrm>
        <a:graphic>
          <a:graphicData uri="http://schemas.openxmlformats.org/presentationml/2006/ole">
            <mc:AlternateContent xmlns:mc="http://schemas.openxmlformats.org/markup-compatibility/2006">
              <mc:Choice xmlns:v="urn:schemas-microsoft-com:vml" Requires="v">
                <p:oleObj spid="_x0000_s4138" name="Equation" r:id="rId8" imgW="952200" imgH="228600" progId="Equation.3">
                  <p:embed/>
                </p:oleObj>
              </mc:Choice>
              <mc:Fallback>
                <p:oleObj name="Equation" r:id="rId8" imgW="952200" imgH="228600" progId="Equation.3">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24200" y="3733800"/>
                        <a:ext cx="19812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a:xfrm>
            <a:off x="457200" y="0"/>
            <a:ext cx="8229600" cy="1143000"/>
          </a:xfrm>
        </p:spPr>
        <p:txBody>
          <a:bodyPr/>
          <a:lstStyle/>
          <a:p>
            <a:pPr eaLnBrk="1" hangingPunct="1"/>
            <a:r>
              <a:rPr lang="en-US" dirty="0" smtClean="0">
                <a:latin typeface="+mn-lt"/>
              </a:rPr>
              <a:t>Mechanism design</a:t>
            </a:r>
          </a:p>
        </p:txBody>
      </p:sp>
      <p:sp>
        <p:nvSpPr>
          <p:cNvPr id="5124" name="Content Placeholder 2"/>
          <p:cNvSpPr>
            <a:spLocks noGrp="1"/>
          </p:cNvSpPr>
          <p:nvPr>
            <p:ph idx="1"/>
          </p:nvPr>
        </p:nvSpPr>
        <p:spPr/>
        <p:txBody>
          <a:bodyPr/>
          <a:lstStyle/>
          <a:p>
            <a:pPr eaLnBrk="1" hangingPunct="1"/>
            <a:r>
              <a:rPr lang="en-US" dirty="0" smtClean="0"/>
              <a:t>A mechanism is </a:t>
            </a:r>
            <a:r>
              <a:rPr lang="en-US" i="1" dirty="0" smtClean="0"/>
              <a:t>direct truthful, incentive compatible</a:t>
            </a:r>
            <a:r>
              <a:rPr lang="en-US" dirty="0" smtClean="0"/>
              <a:t>, if it is the dominant strategy to take. All of the participants fare best when they truthfully reveal any private information asked for by the mechanism.</a:t>
            </a:r>
          </a:p>
          <a:p>
            <a:pPr eaLnBrk="1" hangingPunct="1"/>
            <a:r>
              <a:rPr lang="en-US" dirty="0" smtClean="0"/>
              <a:t>A function                                   a </a:t>
            </a:r>
            <a:r>
              <a:rPr lang="en-US" i="1" dirty="0" smtClean="0"/>
              <a:t>social choice</a:t>
            </a:r>
            <a:r>
              <a:rPr lang="en-US" dirty="0" smtClean="0"/>
              <a:t> function </a:t>
            </a:r>
            <a:r>
              <a:rPr lang="en-US" i="1" dirty="0" smtClean="0"/>
              <a:t>f</a:t>
            </a:r>
            <a:r>
              <a:rPr lang="en-US" dirty="0" smtClean="0"/>
              <a:t> in </a:t>
            </a:r>
            <a:r>
              <a:rPr lang="en-US" i="1" dirty="0" smtClean="0"/>
              <a:t>dominant strategies,</a:t>
            </a:r>
            <a:r>
              <a:rPr lang="en-US" dirty="0" smtClean="0"/>
              <a:t> if the set of strategies that lets </a:t>
            </a:r>
            <a:r>
              <a:rPr lang="en-US" i="1" dirty="0" smtClean="0"/>
              <a:t>M</a:t>
            </a:r>
            <a:r>
              <a:rPr lang="en-US" dirty="0" smtClean="0"/>
              <a:t> generate the same output as </a:t>
            </a:r>
            <a:r>
              <a:rPr lang="en-US" i="1" dirty="0" smtClean="0"/>
              <a:t>f </a:t>
            </a:r>
            <a:r>
              <a:rPr lang="en-US" dirty="0" smtClean="0"/>
              <a:t>is a </a:t>
            </a:r>
            <a:r>
              <a:rPr lang="en-US" i="1" dirty="0" smtClean="0"/>
              <a:t>dominant Nash Equilibrium</a:t>
            </a:r>
            <a:endParaRPr lang="en-US" dirty="0" smtClean="0"/>
          </a:p>
        </p:txBody>
      </p:sp>
      <p:graphicFrame>
        <p:nvGraphicFramePr>
          <p:cNvPr id="5122" name="Object 2"/>
          <p:cNvGraphicFramePr>
            <a:graphicFrameLocks noChangeAspect="1"/>
          </p:cNvGraphicFramePr>
          <p:nvPr/>
        </p:nvGraphicFramePr>
        <p:xfrm>
          <a:off x="2819400" y="4267200"/>
          <a:ext cx="2971800" cy="420688"/>
        </p:xfrm>
        <a:graphic>
          <a:graphicData uri="http://schemas.openxmlformats.org/presentationml/2006/ole">
            <mc:AlternateContent xmlns:mc="http://schemas.openxmlformats.org/markup-compatibility/2006">
              <mc:Choice xmlns:v="urn:schemas-microsoft-com:vml" Requires="v">
                <p:oleObj spid="_x0000_s5137" name="Equation" r:id="rId4" imgW="1180800" imgH="228600" progId="Equation.3">
                  <p:embed/>
                </p:oleObj>
              </mc:Choice>
              <mc:Fallback>
                <p:oleObj name="Equation" r:id="rId4" imgW="1180800" imgH="2286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4267200"/>
                        <a:ext cx="2971800" cy="420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The House Painting example</a:t>
            </a:r>
            <a:endParaRPr lang="en-US" dirty="0" smtClean="0">
              <a:latin typeface="+mn-lt"/>
            </a:endParaRPr>
          </a:p>
        </p:txBody>
      </p:sp>
      <p:sp>
        <p:nvSpPr>
          <p:cNvPr id="3078" name="Content Placeholder 2"/>
          <p:cNvSpPr>
            <a:spLocks noGrp="1"/>
          </p:cNvSpPr>
          <p:nvPr>
            <p:ph idx="1"/>
          </p:nvPr>
        </p:nvSpPr>
        <p:spPr/>
        <p:txBody>
          <a:bodyPr/>
          <a:lstStyle/>
          <a:p>
            <a:pPr eaLnBrk="1" hangingPunct="1">
              <a:buFont typeface="Arial" charset="0"/>
              <a:buNone/>
            </a:pPr>
            <a:r>
              <a:rPr lang="en-US" dirty="0" smtClean="0"/>
              <a:t>        </a:t>
            </a:r>
          </a:p>
        </p:txBody>
      </p:sp>
      <p:graphicFrame>
        <p:nvGraphicFramePr>
          <p:cNvPr id="5" name="Table 4"/>
          <p:cNvGraphicFramePr>
            <a:graphicFrameLocks noGrp="1"/>
          </p:cNvGraphicFramePr>
          <p:nvPr>
            <p:extLst>
              <p:ext uri="{D42A27DB-BD31-4B8C-83A1-F6EECF244321}">
                <p14:modId xmlns:p14="http://schemas.microsoft.com/office/powerpoint/2010/main" val="729810975"/>
              </p:ext>
            </p:extLst>
          </p:nvPr>
        </p:nvGraphicFramePr>
        <p:xfrm>
          <a:off x="3276600" y="1371600"/>
          <a:ext cx="1981200" cy="2194830"/>
        </p:xfrm>
        <a:graphic>
          <a:graphicData uri="http://schemas.openxmlformats.org/drawingml/2006/table">
            <a:tbl>
              <a:tblPr firstRow="1" bandRow="1">
                <a:tableStyleId>{5940675A-B579-460E-94D1-54222C63F5DA}</a:tableStyleId>
              </a:tblPr>
              <a:tblGrid>
                <a:gridCol w="990600"/>
                <a:gridCol w="990600"/>
              </a:tblGrid>
              <a:tr h="365805">
                <a:tc>
                  <a:txBody>
                    <a:bodyPr/>
                    <a:lstStyle/>
                    <a:p>
                      <a:pPr algn="ctr"/>
                      <a:r>
                        <a:rPr lang="en-US" sz="1800" dirty="0" smtClean="0"/>
                        <a:t>S</a:t>
                      </a:r>
                      <a:endParaRPr lang="en-US" sz="1800" i="1" dirty="0"/>
                    </a:p>
                  </a:txBody>
                  <a:tcPr marT="45726" marB="45726"/>
                </a:tc>
                <a:tc>
                  <a:txBody>
                    <a:bodyPr/>
                    <a:lstStyle/>
                    <a:p>
                      <a:pPr algn="ctr"/>
                      <a:r>
                        <a:rPr lang="en-US" sz="1800" dirty="0" smtClean="0"/>
                        <a:t>V(S)</a:t>
                      </a:r>
                      <a:endParaRPr lang="en-US" sz="1800" i="1" dirty="0"/>
                    </a:p>
                  </a:txBody>
                  <a:tcPr marT="45726" marB="45726"/>
                </a:tc>
              </a:tr>
              <a:tr h="365805">
                <a:tc>
                  <a:txBody>
                    <a:bodyPr/>
                    <a:lstStyle/>
                    <a:p>
                      <a:pPr algn="ctr"/>
                      <a:r>
                        <a:rPr lang="en-US" sz="1800" dirty="0" smtClean="0"/>
                        <a:t>Alice</a:t>
                      </a:r>
                      <a:endParaRPr lang="en-US" sz="1800" dirty="0"/>
                    </a:p>
                  </a:txBody>
                  <a:tcPr marT="45726" marB="45726"/>
                </a:tc>
                <a:tc>
                  <a:txBody>
                    <a:bodyPr/>
                    <a:lstStyle/>
                    <a:p>
                      <a:pPr algn="ctr"/>
                      <a:r>
                        <a:rPr lang="en-US" sz="1800" dirty="0" smtClean="0"/>
                        <a:t>Yes</a:t>
                      </a:r>
                      <a:endParaRPr lang="en-US" sz="1800" dirty="0"/>
                    </a:p>
                  </a:txBody>
                  <a:tcPr marT="45726" marB="45726"/>
                </a:tc>
              </a:tr>
              <a:tr h="365805">
                <a:tc>
                  <a:txBody>
                    <a:bodyPr/>
                    <a:lstStyle/>
                    <a:p>
                      <a:pPr algn="ctr"/>
                      <a:r>
                        <a:rPr lang="en-US" sz="1800" dirty="0" smtClean="0"/>
                        <a:t>Bob</a:t>
                      </a:r>
                      <a:endParaRPr lang="en-US" sz="1800" dirty="0"/>
                    </a:p>
                  </a:txBody>
                  <a:tcPr marT="45726" marB="45726"/>
                </a:tc>
                <a:tc>
                  <a:txBody>
                    <a:bodyPr/>
                    <a:lstStyle/>
                    <a:p>
                      <a:pPr algn="ctr"/>
                      <a:r>
                        <a:rPr lang="en-US" sz="1800" dirty="0" smtClean="0"/>
                        <a:t>No</a:t>
                      </a:r>
                      <a:endParaRPr lang="en-US" sz="1800" dirty="0"/>
                    </a:p>
                  </a:txBody>
                  <a:tcPr marT="45726" marB="45726"/>
                </a:tc>
              </a:tr>
              <a:tr h="365805">
                <a:tc>
                  <a:txBody>
                    <a:bodyPr/>
                    <a:lstStyle/>
                    <a:p>
                      <a:pPr algn="ctr"/>
                      <a:r>
                        <a:rPr lang="en-US" sz="1800" dirty="0" smtClean="0"/>
                        <a:t>Caroline</a:t>
                      </a:r>
                      <a:endParaRPr lang="en-US" sz="1800" dirty="0"/>
                    </a:p>
                  </a:txBody>
                  <a:tcPr marT="45726" marB="45726"/>
                </a:tc>
                <a:tc>
                  <a:txBody>
                    <a:bodyPr/>
                    <a:lstStyle/>
                    <a:p>
                      <a:pPr algn="ctr"/>
                      <a:r>
                        <a:rPr lang="en-US" sz="1800" dirty="0" smtClean="0"/>
                        <a:t>Yes</a:t>
                      </a:r>
                      <a:endParaRPr lang="en-US" sz="1800" dirty="0"/>
                    </a:p>
                  </a:txBody>
                  <a:tcPr marT="45726" marB="45726"/>
                </a:tc>
              </a:tr>
              <a:tr h="365805">
                <a:tc>
                  <a:txBody>
                    <a:bodyPr/>
                    <a:lstStyle/>
                    <a:p>
                      <a:pPr algn="ctr"/>
                      <a:r>
                        <a:rPr lang="en-US" sz="1800" dirty="0" smtClean="0"/>
                        <a:t>Donald</a:t>
                      </a:r>
                      <a:endParaRPr lang="en-US" sz="1800" dirty="0"/>
                    </a:p>
                  </a:txBody>
                  <a:tcPr marT="45726" marB="45726"/>
                </a:tc>
                <a:tc>
                  <a:txBody>
                    <a:bodyPr/>
                    <a:lstStyle/>
                    <a:p>
                      <a:pPr algn="ctr"/>
                      <a:r>
                        <a:rPr lang="en-US" sz="1800" dirty="0" smtClean="0"/>
                        <a:t>Yes</a:t>
                      </a:r>
                      <a:endParaRPr lang="en-US" sz="1800" dirty="0"/>
                    </a:p>
                  </a:txBody>
                  <a:tcPr marT="45726" marB="45726"/>
                </a:tc>
              </a:tr>
              <a:tr h="365805">
                <a:tc>
                  <a:txBody>
                    <a:bodyPr/>
                    <a:lstStyle/>
                    <a:p>
                      <a:pPr algn="ctr"/>
                      <a:r>
                        <a:rPr lang="en-US" sz="1800" dirty="0" smtClean="0"/>
                        <a:t>Emily</a:t>
                      </a:r>
                      <a:endParaRPr lang="en-US" sz="1800" dirty="0"/>
                    </a:p>
                  </a:txBody>
                  <a:tcPr marT="45726" marB="45726"/>
                </a:tc>
                <a:tc>
                  <a:txBody>
                    <a:bodyPr/>
                    <a:lstStyle/>
                    <a:p>
                      <a:pPr algn="ctr"/>
                      <a:r>
                        <a:rPr lang="en-US" sz="1800" dirty="0" smtClean="0"/>
                        <a:t>Yes</a:t>
                      </a:r>
                      <a:endParaRPr lang="en-US" sz="1800" dirty="0"/>
                    </a:p>
                  </a:txBody>
                  <a:tcPr marT="45726" marB="45726"/>
                </a:tc>
              </a:tr>
            </a:tbl>
          </a:graphicData>
        </a:graphic>
      </p:graphicFrame>
      <p:sp>
        <p:nvSpPr>
          <p:cNvPr id="2" name="TextBox 1"/>
          <p:cNvSpPr txBox="1"/>
          <p:nvPr/>
        </p:nvSpPr>
        <p:spPr>
          <a:xfrm>
            <a:off x="1222513" y="3817898"/>
            <a:ext cx="6629400" cy="2308324"/>
          </a:xfrm>
          <a:prstGeom prst="rect">
            <a:avLst/>
          </a:prstGeom>
          <a:noFill/>
        </p:spPr>
        <p:txBody>
          <a:bodyPr wrap="square" rtlCol="0">
            <a:spAutoFit/>
          </a:bodyPr>
          <a:lstStyle/>
          <a:p>
            <a:pPr marL="342900" indent="-342900">
              <a:buFont typeface="Arial" pitchFamily="34" charset="0"/>
              <a:buChar char="•"/>
            </a:pPr>
            <a:r>
              <a:rPr lang="en-US" sz="2400" dirty="0">
                <a:latin typeface="+mn-lt"/>
              </a:rPr>
              <a:t>Alice lives in a house with four other </a:t>
            </a:r>
            <a:r>
              <a:rPr lang="en-US" sz="2400" dirty="0" smtClean="0">
                <a:latin typeface="+mn-lt"/>
              </a:rPr>
              <a:t>housemates.</a:t>
            </a:r>
          </a:p>
          <a:p>
            <a:pPr marL="342900" indent="-342900">
              <a:buFont typeface="Arial" pitchFamily="34" charset="0"/>
              <a:buChar char="•"/>
            </a:pPr>
            <a:r>
              <a:rPr lang="en-US" sz="2400" dirty="0" smtClean="0">
                <a:latin typeface="+mn-lt"/>
              </a:rPr>
              <a:t>The </a:t>
            </a:r>
            <a:r>
              <a:rPr lang="en-US" sz="2400" dirty="0">
                <a:latin typeface="+mn-lt"/>
              </a:rPr>
              <a:t>set of people who vote for painting will share</a:t>
            </a:r>
          </a:p>
          <a:p>
            <a:r>
              <a:rPr lang="en-US" sz="2400" dirty="0">
                <a:latin typeface="+mn-lt"/>
              </a:rPr>
              <a:t>equally in the cost of the painters, as long as two or more people vote Yes</a:t>
            </a:r>
            <a:r>
              <a:rPr lang="en-US" sz="2400" dirty="0" smtClean="0">
                <a:latin typeface="+mn-lt"/>
              </a:rPr>
              <a:t>.</a:t>
            </a:r>
          </a:p>
          <a:p>
            <a:pPr marL="342900" indent="-342900">
              <a:buFont typeface="Arial" pitchFamily="34" charset="0"/>
              <a:buChar char="•"/>
            </a:pPr>
            <a:r>
              <a:rPr lang="en-US" sz="2400" dirty="0" smtClean="0">
                <a:latin typeface="+mn-lt"/>
              </a:rPr>
              <a:t>The people </a:t>
            </a:r>
            <a:r>
              <a:rPr lang="en-US" sz="2400" dirty="0">
                <a:latin typeface="+mn-lt"/>
              </a:rPr>
              <a:t>who voted against painting will pay nothing.</a:t>
            </a:r>
            <a:endParaRPr lang="en-US" sz="2400" dirty="0">
              <a:latin typeface="+mn-lt"/>
            </a:endParaRPr>
          </a:p>
        </p:txBody>
      </p:sp>
    </p:spTree>
    <p:extLst>
      <p:ext uri="{BB962C8B-B14F-4D97-AF65-F5344CB8AC3E}">
        <p14:creationId xmlns:p14="http://schemas.microsoft.com/office/powerpoint/2010/main" val="310376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itle 1"/>
          <p:cNvSpPr>
            <a:spLocks noGrp="1"/>
          </p:cNvSpPr>
          <p:nvPr>
            <p:ph type="title"/>
          </p:nvPr>
        </p:nvSpPr>
        <p:spPr>
          <a:xfrm>
            <a:off x="533400" y="31668"/>
            <a:ext cx="8001000" cy="715962"/>
          </a:xfrm>
        </p:spPr>
        <p:txBody>
          <a:bodyPr/>
          <a:lstStyle/>
          <a:p>
            <a:pPr eaLnBrk="1" hangingPunct="1"/>
            <a:r>
              <a:rPr lang="en-US" dirty="0" smtClean="0">
                <a:latin typeface="+mn-lt"/>
              </a:rPr>
              <a:t>The House Painting example</a:t>
            </a:r>
            <a:endParaRPr lang="en-US" dirty="0" smtClean="0">
              <a:latin typeface="+mn-lt"/>
            </a:endParaRPr>
          </a:p>
        </p:txBody>
      </p:sp>
      <p:sp>
        <p:nvSpPr>
          <p:cNvPr id="3078" name="Content Placeholder 2"/>
          <p:cNvSpPr>
            <a:spLocks noGrp="1"/>
          </p:cNvSpPr>
          <p:nvPr>
            <p:ph idx="1"/>
          </p:nvPr>
        </p:nvSpPr>
        <p:spPr/>
        <p:txBody>
          <a:bodyPr/>
          <a:lstStyle/>
          <a:p>
            <a:pPr eaLnBrk="1" hangingPunct="1">
              <a:buFont typeface="Arial" charset="0"/>
              <a:buNone/>
            </a:pPr>
            <a:r>
              <a:rPr lang="en-US" dirty="0" smtClean="0"/>
              <a:t>        </a:t>
            </a:r>
          </a:p>
        </p:txBody>
      </p:sp>
      <p:sp>
        <p:nvSpPr>
          <p:cNvPr id="2" name="TextBox 1"/>
          <p:cNvSpPr txBox="1"/>
          <p:nvPr/>
        </p:nvSpPr>
        <p:spPr>
          <a:xfrm>
            <a:off x="0" y="990600"/>
            <a:ext cx="8763000" cy="3785652"/>
          </a:xfrm>
          <a:prstGeom prst="rect">
            <a:avLst/>
          </a:prstGeom>
          <a:noFill/>
        </p:spPr>
        <p:txBody>
          <a:bodyPr wrap="square" rtlCol="0">
            <a:spAutoFit/>
          </a:bodyPr>
          <a:lstStyle/>
          <a:p>
            <a:pPr marL="342900" indent="-342900">
              <a:buFont typeface="Arial" pitchFamily="34" charset="0"/>
              <a:buChar char="•"/>
            </a:pPr>
            <a:r>
              <a:rPr lang="en-US" sz="2400" dirty="0">
                <a:latin typeface="Symbol" pitchFamily="18" charset="2"/>
              </a:rPr>
              <a:t>q</a:t>
            </a:r>
            <a:r>
              <a:rPr lang="en-US" sz="2400" dirty="0" smtClean="0"/>
              <a:t> </a:t>
            </a:r>
            <a:r>
              <a:rPr lang="en-US" sz="2400" dirty="0"/>
              <a:t>= </a:t>
            </a:r>
            <a:r>
              <a:rPr lang="en-US" sz="2400" dirty="0">
                <a:latin typeface="+mn-lt"/>
              </a:rPr>
              <a:t>{</a:t>
            </a:r>
            <a:r>
              <a:rPr lang="en-US" sz="2400" dirty="0" err="1" smtClean="0">
                <a:latin typeface="+mn-lt"/>
              </a:rPr>
              <a:t>WantPaint</a:t>
            </a:r>
            <a:r>
              <a:rPr lang="en-US" sz="2400" dirty="0" smtClean="0">
                <a:latin typeface="+mn-lt"/>
              </a:rPr>
              <a:t>, </a:t>
            </a:r>
            <a:r>
              <a:rPr lang="en-US" sz="2400" dirty="0" err="1" smtClean="0">
                <a:latin typeface="+mn-lt"/>
              </a:rPr>
              <a:t>DontNeedPaint</a:t>
            </a:r>
            <a:r>
              <a:rPr lang="en-US" sz="2400" dirty="0" smtClean="0">
                <a:latin typeface="+mn-lt"/>
              </a:rPr>
              <a:t>}</a:t>
            </a:r>
          </a:p>
          <a:p>
            <a:pPr marL="342900" indent="-342900">
              <a:buFont typeface="Arial" pitchFamily="34" charset="0"/>
              <a:buChar char="•"/>
            </a:pPr>
            <a:r>
              <a:rPr lang="en-US" sz="2400" dirty="0">
                <a:latin typeface="+mn-lt"/>
              </a:rPr>
              <a:t>O = {</a:t>
            </a:r>
            <a:r>
              <a:rPr lang="en-US" sz="2400" dirty="0" err="1">
                <a:latin typeface="+mn-lt"/>
              </a:rPr>
              <a:t>Paint,NoPaint</a:t>
            </a:r>
            <a:r>
              <a:rPr lang="en-US" sz="2400" dirty="0" smtClean="0">
                <a:latin typeface="+mn-lt"/>
              </a:rPr>
              <a:t>}</a:t>
            </a:r>
          </a:p>
          <a:p>
            <a:pPr marL="342900" indent="-342900">
              <a:buFont typeface="Arial" pitchFamily="34" charset="0"/>
              <a:buChar char="•"/>
            </a:pPr>
            <a:r>
              <a:rPr lang="en-US" sz="2400" dirty="0">
                <a:latin typeface="+mn-lt"/>
              </a:rPr>
              <a:t>T</a:t>
            </a:r>
            <a:r>
              <a:rPr lang="en-US" sz="2400" dirty="0" smtClean="0">
                <a:latin typeface="+mn-lt"/>
              </a:rPr>
              <a:t>he </a:t>
            </a:r>
            <a:r>
              <a:rPr lang="en-US" sz="2400" dirty="0">
                <a:latin typeface="+mn-lt"/>
              </a:rPr>
              <a:t>cost of painting the house is </a:t>
            </a:r>
            <a:r>
              <a:rPr lang="en-US" sz="2400" dirty="0" smtClean="0">
                <a:latin typeface="+mn-lt"/>
              </a:rPr>
              <a:t>20</a:t>
            </a:r>
          </a:p>
          <a:p>
            <a:pPr marL="342900" indent="-342900">
              <a:buFont typeface="Arial" pitchFamily="34" charset="0"/>
              <a:buChar char="•"/>
            </a:pPr>
            <a:r>
              <a:rPr lang="en-US" sz="2400" dirty="0" smtClean="0">
                <a:latin typeface="+mn-lt"/>
              </a:rPr>
              <a:t>The </a:t>
            </a:r>
            <a:r>
              <a:rPr lang="en-US" sz="2400" dirty="0">
                <a:latin typeface="+mn-lt"/>
              </a:rPr>
              <a:t>agents that want </a:t>
            </a:r>
            <a:r>
              <a:rPr lang="en-US" sz="2400" dirty="0" smtClean="0">
                <a:latin typeface="+mn-lt"/>
              </a:rPr>
              <a:t>the house painted would </a:t>
            </a:r>
            <a:r>
              <a:rPr lang="en-US" sz="2400" dirty="0">
                <a:latin typeface="+mn-lt"/>
              </a:rPr>
              <a:t>get a value of 10 from seeing it painted and 0 if it does not get</a:t>
            </a:r>
          </a:p>
          <a:p>
            <a:r>
              <a:rPr lang="en-US" sz="2400" dirty="0" smtClean="0">
                <a:latin typeface="+mn-lt"/>
              </a:rPr>
              <a:t>Painted.</a:t>
            </a:r>
          </a:p>
          <a:p>
            <a:pPr marL="342900" indent="-342900">
              <a:buFont typeface="Arial" pitchFamily="34" charset="0"/>
              <a:buChar char="•"/>
            </a:pPr>
            <a:r>
              <a:rPr lang="en-US" sz="2400" dirty="0" smtClean="0">
                <a:latin typeface="+mn-lt"/>
              </a:rPr>
              <a:t>Those </a:t>
            </a:r>
            <a:r>
              <a:rPr lang="en-US" sz="2400" dirty="0">
                <a:latin typeface="+mn-lt"/>
              </a:rPr>
              <a:t>who think the house is fine as it is get a value of 0 either way.</a:t>
            </a:r>
            <a:endParaRPr lang="en-US" sz="2400" dirty="0" smtClean="0">
              <a:latin typeface="+mn-lt"/>
            </a:endParaRPr>
          </a:p>
          <a:p>
            <a:pPr marL="342900" indent="-342900">
              <a:buFont typeface="Arial" pitchFamily="34" charset="0"/>
              <a:buChar char="•"/>
            </a:pPr>
            <a:r>
              <a:rPr lang="en-US" sz="2400" dirty="0">
                <a:latin typeface="+mn-lt"/>
              </a:rPr>
              <a:t>A</a:t>
            </a:r>
            <a:r>
              <a:rPr lang="en-US" sz="2400" dirty="0" smtClean="0">
                <a:latin typeface="+mn-lt"/>
              </a:rPr>
              <a:t>ssume </a:t>
            </a:r>
            <a:r>
              <a:rPr lang="en-US" sz="2400" dirty="0">
                <a:latin typeface="+mn-lt"/>
              </a:rPr>
              <a:t>that we want to maximize social welfare</a:t>
            </a:r>
            <a:r>
              <a:rPr lang="en-US" sz="2400" dirty="0" smtClean="0">
                <a:latin typeface="+mn-lt"/>
              </a:rPr>
              <a:t>.</a:t>
            </a:r>
          </a:p>
          <a:p>
            <a:pPr marL="342900" indent="-342900">
              <a:buFont typeface="Arial" pitchFamily="34" charset="0"/>
              <a:buChar char="•"/>
            </a:pPr>
            <a:r>
              <a:rPr lang="en-US" sz="2400" dirty="0" err="1" smtClean="0">
                <a:latin typeface="+mn-lt"/>
              </a:rPr>
              <a:t>Vickrey</a:t>
            </a:r>
            <a:r>
              <a:rPr lang="en-US" sz="2400" dirty="0" smtClean="0">
                <a:latin typeface="+mn-lt"/>
              </a:rPr>
              <a:t> solution solves this problem</a:t>
            </a:r>
            <a:endParaRPr lang="en-US" sz="2400" dirty="0">
              <a:latin typeface="+mn-lt"/>
            </a:endParaRPr>
          </a:p>
        </p:txBody>
      </p:sp>
    </p:spTree>
    <p:extLst>
      <p:ext uri="{BB962C8B-B14F-4D97-AF65-F5344CB8AC3E}">
        <p14:creationId xmlns:p14="http://schemas.microsoft.com/office/powerpoint/2010/main" val="1509904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Voting Problem	</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Plurality Vote: </a:t>
            </a:r>
          </a:p>
          <a:p>
            <a:pPr lvl="1" eaLnBrk="1" fontAlgn="auto" hangingPunct="1">
              <a:spcAft>
                <a:spcPts val="0"/>
              </a:spcAft>
              <a:buFont typeface="Arial" charset="0"/>
              <a:buNone/>
              <a:defRPr/>
            </a:pPr>
            <a:r>
              <a:rPr lang="en-US" dirty="0" smtClean="0"/>
              <a:t>e.g. General election</a:t>
            </a:r>
          </a:p>
          <a:p>
            <a:pPr lvl="1" eaLnBrk="1" fontAlgn="auto" hangingPunct="1">
              <a:spcAft>
                <a:spcPts val="0"/>
              </a:spcAft>
              <a:buFont typeface="Arial" pitchFamily="34" charset="0"/>
              <a:buChar char="–"/>
              <a:defRPr/>
            </a:pPr>
            <a:r>
              <a:rPr lang="en-US" dirty="0" smtClean="0"/>
              <a:t> Vote for favorite option</a:t>
            </a:r>
          </a:p>
          <a:p>
            <a:pPr lvl="1" eaLnBrk="1" fontAlgn="auto" hangingPunct="1">
              <a:spcAft>
                <a:spcPts val="0"/>
              </a:spcAft>
              <a:buFont typeface="Arial" pitchFamily="34" charset="0"/>
              <a:buChar char="–"/>
              <a:defRPr/>
            </a:pPr>
            <a:r>
              <a:rPr lang="en-US" dirty="0" smtClean="0"/>
              <a:t>Tally votes for most popular</a:t>
            </a:r>
          </a:p>
          <a:p>
            <a:pPr eaLnBrk="1" fontAlgn="auto" hangingPunct="1">
              <a:spcAft>
                <a:spcPts val="0"/>
              </a:spcAft>
              <a:buFont typeface="Arial" pitchFamily="34" charset="0"/>
              <a:buChar char="•"/>
              <a:defRPr/>
            </a:pPr>
            <a:r>
              <a:rPr lang="en-US" dirty="0" smtClean="0"/>
              <a:t>Runoff election:</a:t>
            </a:r>
          </a:p>
          <a:p>
            <a:pPr lvl="1" eaLnBrk="1" fontAlgn="auto" hangingPunct="1">
              <a:spcAft>
                <a:spcPts val="0"/>
              </a:spcAft>
              <a:buFont typeface="Arial" charset="0"/>
              <a:buNone/>
              <a:defRPr/>
            </a:pPr>
            <a:r>
              <a:rPr lang="en-US" dirty="0" smtClean="0"/>
              <a:t>e.g. The primaries</a:t>
            </a:r>
          </a:p>
          <a:p>
            <a:pPr lvl="1" eaLnBrk="1" fontAlgn="auto" hangingPunct="1">
              <a:spcAft>
                <a:spcPts val="0"/>
              </a:spcAft>
              <a:buFont typeface="Arial" pitchFamily="34" charset="0"/>
              <a:buChar char="–"/>
              <a:defRPr/>
            </a:pPr>
            <a:r>
              <a:rPr lang="en-US" dirty="0" smtClean="0"/>
              <a:t>Vote for favorite set of options</a:t>
            </a:r>
          </a:p>
          <a:p>
            <a:pPr lvl="1" eaLnBrk="1" fontAlgn="auto" hangingPunct="1">
              <a:spcAft>
                <a:spcPts val="0"/>
              </a:spcAft>
              <a:buFont typeface="Arial" pitchFamily="34" charset="0"/>
              <a:buChar char="–"/>
              <a:defRPr/>
            </a:pPr>
            <a:r>
              <a:rPr lang="en-US" dirty="0" smtClean="0"/>
              <a:t>Vote within dominant  sets until a winner is determined</a:t>
            </a:r>
          </a:p>
          <a:p>
            <a:pPr eaLnBrk="1" fontAlgn="auto" hangingPunct="1">
              <a:spcAft>
                <a:spcPts val="0"/>
              </a:spcAft>
              <a:buFont typeface="Arial" pitchFamily="34" charset="0"/>
              <a:buChar char="•"/>
              <a:defRPr/>
            </a:pPr>
            <a:r>
              <a:rPr lang="en-US" dirty="0" smtClean="0"/>
              <a:t>Pair wise election: </a:t>
            </a:r>
          </a:p>
          <a:p>
            <a:pPr lvl="1" eaLnBrk="1" fontAlgn="auto" hangingPunct="1">
              <a:spcAft>
                <a:spcPts val="0"/>
              </a:spcAft>
              <a:buFont typeface="Arial" pitchFamily="34" charset="0"/>
              <a:buChar char="–"/>
              <a:defRPr/>
            </a:pPr>
            <a:r>
              <a:rPr lang="en-US" dirty="0" smtClean="0"/>
              <a:t>Vote for favorite set of two</a:t>
            </a:r>
          </a:p>
          <a:p>
            <a:pPr lvl="1" eaLnBrk="1" fontAlgn="auto" hangingPunct="1">
              <a:spcAft>
                <a:spcPts val="0"/>
              </a:spcAft>
              <a:buFont typeface="Arial" pitchFamily="34" charset="0"/>
              <a:buChar char="–"/>
              <a:defRPr/>
            </a:pPr>
            <a:r>
              <a:rPr lang="en-US" dirty="0" smtClean="0"/>
              <a:t>Vote within winning sets</a:t>
            </a:r>
          </a:p>
          <a:p>
            <a:pPr lvl="1" eaLnBrk="1" fontAlgn="auto" hangingPunct="1">
              <a:spcAft>
                <a:spcPts val="0"/>
              </a:spcAft>
              <a:buFont typeface="Arial" pitchFamily="34" charset="0"/>
              <a:buChar char="–"/>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Symmetry</a:t>
            </a:r>
          </a:p>
        </p:txBody>
      </p:sp>
      <p:sp>
        <p:nvSpPr>
          <p:cNvPr id="3" name="Content Placeholder 2"/>
          <p:cNvSpPr>
            <a:spLocks noGrp="1"/>
          </p:cNvSpPr>
          <p:nvPr>
            <p:ph idx="1"/>
          </p:nvPr>
        </p:nvSpPr>
        <p:spPr>
          <a:xfrm>
            <a:off x="228600" y="1828800"/>
            <a:ext cx="8458200" cy="5029200"/>
          </a:xfrm>
        </p:spPr>
        <p:txBody>
          <a:bodyPr rtlCol="0">
            <a:normAutofit lnSpcReduction="10000"/>
          </a:bodyPr>
          <a:lstStyle/>
          <a:p>
            <a:pPr eaLnBrk="1" fontAlgn="auto" hangingPunct="1">
              <a:spcAft>
                <a:spcPts val="0"/>
              </a:spcAft>
              <a:buFont typeface="Arial" pitchFamily="34" charset="0"/>
              <a:buChar char="•"/>
              <a:defRPr/>
            </a:pPr>
            <a:r>
              <a:rPr lang="en-US" dirty="0" smtClean="0"/>
              <a:t>Refectional Symmetry:</a:t>
            </a:r>
          </a:p>
          <a:p>
            <a:pPr lvl="1" eaLnBrk="1" fontAlgn="auto" hangingPunct="1">
              <a:spcAft>
                <a:spcPts val="0"/>
              </a:spcAft>
              <a:buFont typeface="Arial" pitchFamily="34" charset="0"/>
              <a:buChar char="–"/>
              <a:defRPr/>
            </a:pPr>
            <a:r>
              <a:rPr lang="en-US" dirty="0" smtClean="0"/>
              <a:t>If one agent prefers A over B and another prefers B over A, their votes should cancel each other out</a:t>
            </a:r>
          </a:p>
          <a:p>
            <a:pPr eaLnBrk="1" fontAlgn="auto" hangingPunct="1">
              <a:spcAft>
                <a:spcPts val="0"/>
              </a:spcAft>
              <a:buFont typeface="Arial" pitchFamily="34" charset="0"/>
              <a:buChar char="•"/>
              <a:defRPr/>
            </a:pPr>
            <a:r>
              <a:rPr lang="en-US" dirty="0" smtClean="0"/>
              <a:t>Rotational Symmetry:</a:t>
            </a:r>
          </a:p>
          <a:p>
            <a:pPr lvl="1" eaLnBrk="1" fontAlgn="auto" hangingPunct="1">
              <a:spcAft>
                <a:spcPts val="0"/>
              </a:spcAft>
              <a:buFont typeface="Arial" pitchFamily="34" charset="0"/>
              <a:buChar char="–"/>
              <a:defRPr/>
            </a:pPr>
            <a:r>
              <a:rPr lang="en-US" dirty="0" smtClean="0"/>
              <a:t>If one agent prefers A,B,C</a:t>
            </a:r>
          </a:p>
          <a:p>
            <a:pPr lvl="1" eaLnBrk="1" fontAlgn="auto" hangingPunct="1">
              <a:spcAft>
                <a:spcPts val="0"/>
              </a:spcAft>
              <a:buFont typeface="Arial" pitchFamily="34" charset="0"/>
              <a:buChar char="–"/>
              <a:defRPr/>
            </a:pPr>
            <a:r>
              <a:rPr lang="en-US" dirty="0" smtClean="0"/>
              <a:t>Another prefers B,C,A</a:t>
            </a:r>
          </a:p>
          <a:p>
            <a:pPr lvl="1" eaLnBrk="1" fontAlgn="auto" hangingPunct="1">
              <a:spcAft>
                <a:spcPts val="0"/>
              </a:spcAft>
              <a:buFont typeface="Arial" pitchFamily="34" charset="0"/>
              <a:buChar char="–"/>
              <a:defRPr/>
            </a:pPr>
            <a:r>
              <a:rPr lang="en-US" dirty="0" smtClean="0"/>
              <a:t>Third prefers C,A,B</a:t>
            </a:r>
          </a:p>
          <a:p>
            <a:pPr lvl="1" eaLnBrk="1" fontAlgn="auto" hangingPunct="1">
              <a:spcAft>
                <a:spcPts val="0"/>
              </a:spcAft>
              <a:buFont typeface="Arial" pitchFamily="34" charset="0"/>
              <a:buNone/>
              <a:defRPr/>
            </a:pPr>
            <a:r>
              <a:rPr lang="en-US" dirty="0"/>
              <a:t> </a:t>
            </a:r>
            <a:r>
              <a:rPr lang="en-US" dirty="0" smtClean="0"/>
              <a:t>     Then Cancel votes. </a:t>
            </a:r>
          </a:p>
          <a:p>
            <a:pPr lvl="1" eaLnBrk="1" fontAlgn="auto" hangingPunct="1">
              <a:spcAft>
                <a:spcPts val="0"/>
              </a:spcAft>
              <a:buFont typeface="Arial" pitchFamily="34" charset="0"/>
              <a:buNone/>
              <a:defRPr/>
            </a:pPr>
            <a:r>
              <a:rPr lang="en-US" dirty="0" smtClean="0"/>
              <a:t>All previous votes violate symmetry</a:t>
            </a:r>
          </a:p>
          <a:p>
            <a:pPr eaLnBrk="1" fontAlgn="auto" hangingPunct="1">
              <a:spcAft>
                <a:spcPts val="0"/>
              </a:spcAft>
              <a:buFont typeface="Arial" pitchFamily="34" charset="0"/>
              <a:buNone/>
              <a:defRPr/>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The Borda Count</a:t>
            </a:r>
          </a:p>
        </p:txBody>
      </p:sp>
      <p:sp>
        <p:nvSpPr>
          <p:cNvPr id="10243" name="Content Placeholder 2"/>
          <p:cNvSpPr>
            <a:spLocks noGrp="1"/>
          </p:cNvSpPr>
          <p:nvPr>
            <p:ph idx="1"/>
          </p:nvPr>
        </p:nvSpPr>
        <p:spPr/>
        <p:txBody>
          <a:bodyPr/>
          <a:lstStyle/>
          <a:p>
            <a:pPr eaLnBrk="1" hangingPunct="1"/>
            <a:r>
              <a:rPr lang="en-US" smtClean="0"/>
              <a:t>With x choices, each agent awards x points to her first choice, x-1 points to her second choice, and so on.</a:t>
            </a:r>
          </a:p>
          <a:p>
            <a:pPr eaLnBrk="1" hangingPunct="1"/>
            <a:r>
              <a:rPr lang="en-US" smtClean="0"/>
              <a:t>The candidate with the most points wins.</a:t>
            </a:r>
          </a:p>
          <a:p>
            <a:pPr eaLnBrk="1" hangingPunct="1"/>
            <a:r>
              <a:rPr lang="en-US" smtClean="0"/>
              <a:t>The Borda Count satisfies both symmetry properties.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err="1" smtClean="0"/>
              <a:t>Borda</a:t>
            </a:r>
            <a:r>
              <a:rPr lang="en-US" dirty="0" smtClean="0"/>
              <a:t> Count</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dirty="0" smtClean="0"/>
              <a:t>The Borda count is a single-winner election method in which voters rank candidates in order of preference. The Borda count determines the winner of an election by giving each candidate a certain number of points corresponding to the position in which he or she is ranked by each voter. </a:t>
            </a:r>
          </a:p>
          <a:p>
            <a:pPr eaLnBrk="1" fontAlgn="auto" hangingPunct="1">
              <a:spcAft>
                <a:spcPts val="0"/>
              </a:spcAft>
              <a:buFont typeface="Arial" pitchFamily="34" charset="0"/>
              <a:buChar char="•"/>
              <a:defRPr/>
            </a:pPr>
            <a:r>
              <a:rPr lang="en-US" dirty="0" smtClean="0"/>
              <a:t>Once all voter have been counted the candidate with most points is the winner. Because it sometimes elect broadly acceptable candidates, rather than those preferred by the majority, the Borda count is often described as a consensus-based electoral system, rather than a </a:t>
            </a:r>
            <a:r>
              <a:rPr lang="en-US" i="1" dirty="0" smtClean="0"/>
              <a:t>majoritarian</a:t>
            </a:r>
            <a:r>
              <a:rPr lang="en-US" dirty="0" smtClean="0"/>
              <a:t> one.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Title 1"/>
          <p:cNvSpPr>
            <a:spLocks noGrp="1"/>
          </p:cNvSpPr>
          <p:nvPr>
            <p:ph type="title"/>
          </p:nvPr>
        </p:nvSpPr>
        <p:spPr/>
        <p:txBody>
          <a:bodyPr/>
          <a:lstStyle/>
          <a:p>
            <a:pPr eaLnBrk="1" hangingPunct="1"/>
            <a:r>
              <a:rPr lang="en-US" smtClean="0"/>
              <a:t>The Voting problem</a:t>
            </a:r>
          </a:p>
        </p:txBody>
      </p:sp>
      <p:sp>
        <p:nvSpPr>
          <p:cNvPr id="1029" name="Content Placeholder 2"/>
          <p:cNvSpPr>
            <a:spLocks noGrp="1"/>
          </p:cNvSpPr>
          <p:nvPr>
            <p:ph idx="1"/>
          </p:nvPr>
        </p:nvSpPr>
        <p:spPr/>
        <p:txBody>
          <a:bodyPr/>
          <a:lstStyle/>
          <a:p>
            <a:pPr eaLnBrk="1" hangingPunct="1"/>
            <a:r>
              <a:rPr lang="en-US" smtClean="0"/>
              <a:t>A -Set of agents</a:t>
            </a:r>
          </a:p>
          <a:p>
            <a:pPr eaLnBrk="1" hangingPunct="1"/>
            <a:r>
              <a:rPr lang="en-US" smtClean="0"/>
              <a:t>O -Set of outcomes</a:t>
            </a:r>
          </a:p>
          <a:p>
            <a:pPr eaLnBrk="1" hangingPunct="1"/>
            <a:r>
              <a:rPr lang="en-US" smtClean="0"/>
              <a:t>    -Preference function of agent </a:t>
            </a:r>
            <a:r>
              <a:rPr lang="en-US" i="1" smtClean="0"/>
              <a:t>i</a:t>
            </a:r>
            <a:r>
              <a:rPr lang="en-US" smtClean="0"/>
              <a:t> over outcome</a:t>
            </a:r>
          </a:p>
          <a:p>
            <a:pPr eaLnBrk="1" hangingPunct="1"/>
            <a:r>
              <a:rPr lang="en-US" smtClean="0"/>
              <a:t>    -Global set of social preferences (i.e., social contract)</a:t>
            </a:r>
          </a:p>
          <a:p>
            <a:pPr eaLnBrk="1" hangingPunct="1">
              <a:buFont typeface="Arial" charset="0"/>
              <a:buNone/>
            </a:pPr>
            <a:r>
              <a:rPr lang="en-US" smtClean="0"/>
              <a:t> The problem:</a:t>
            </a:r>
          </a:p>
          <a:p>
            <a:pPr eaLnBrk="1" hangingPunct="1">
              <a:buFont typeface="Arial" charset="0"/>
              <a:buNone/>
            </a:pPr>
            <a:r>
              <a:rPr lang="en-US" smtClean="0"/>
              <a:t>	What should the final vote reflect and how can an election system preserve social preferences? </a:t>
            </a:r>
          </a:p>
        </p:txBody>
      </p:sp>
      <p:graphicFrame>
        <p:nvGraphicFramePr>
          <p:cNvPr id="1026" name="Object 3"/>
          <p:cNvGraphicFramePr>
            <a:graphicFrameLocks noChangeAspect="1"/>
          </p:cNvGraphicFramePr>
          <p:nvPr/>
        </p:nvGraphicFramePr>
        <p:xfrm>
          <a:off x="762000" y="2743200"/>
          <a:ext cx="463550" cy="641350"/>
        </p:xfrm>
        <a:graphic>
          <a:graphicData uri="http://schemas.openxmlformats.org/presentationml/2006/ole">
            <mc:AlternateContent xmlns:mc="http://schemas.openxmlformats.org/markup-compatibility/2006">
              <mc:Choice xmlns:v="urn:schemas-microsoft-com:vml" Requires="v">
                <p:oleObj spid="_x0000_s1052" name="Equation" r:id="rId4" imgW="164880" imgH="228600" progId="Equation.3">
                  <p:embed/>
                </p:oleObj>
              </mc:Choice>
              <mc:Fallback>
                <p:oleObj name="Equation" r:id="rId4" imgW="16488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743200"/>
                        <a:ext cx="463550"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4"/>
          <p:cNvGraphicFramePr>
            <a:graphicFrameLocks noChangeAspect="1"/>
          </p:cNvGraphicFramePr>
          <p:nvPr/>
        </p:nvGraphicFramePr>
        <p:xfrm>
          <a:off x="762000" y="3314700"/>
          <a:ext cx="533400" cy="647700"/>
        </p:xfrm>
        <a:graphic>
          <a:graphicData uri="http://schemas.openxmlformats.org/presentationml/2006/ole">
            <mc:AlternateContent xmlns:mc="http://schemas.openxmlformats.org/markup-compatibility/2006">
              <mc:Choice xmlns:v="urn:schemas-microsoft-com:vml" Requires="v">
                <p:oleObj spid="_x0000_s1053" name="Equation" r:id="rId6" imgW="177480" imgH="215640" progId="Equation.3">
                  <p:embed/>
                </p:oleObj>
              </mc:Choice>
              <mc:Fallback>
                <p:oleObj name="Equation" r:id="rId6" imgW="177480" imgH="21564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33147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Title 1"/>
          <p:cNvSpPr>
            <a:spLocks noGrp="1"/>
          </p:cNvSpPr>
          <p:nvPr>
            <p:ph type="title"/>
          </p:nvPr>
        </p:nvSpPr>
        <p:spPr/>
        <p:txBody>
          <a:bodyPr/>
          <a:lstStyle/>
          <a:p>
            <a:pPr eaLnBrk="1" hangingPunct="1"/>
            <a:r>
              <a:rPr lang="en-US" smtClean="0"/>
              <a:t>Desirable Voting conditions</a:t>
            </a:r>
          </a:p>
        </p:txBody>
      </p:sp>
      <p:sp>
        <p:nvSpPr>
          <p:cNvPr id="3" name="Content Placeholder 2"/>
          <p:cNvSpPr>
            <a:spLocks noGrp="1"/>
          </p:cNvSpPr>
          <p:nvPr>
            <p:ph idx="1"/>
          </p:nvPr>
        </p:nvSpPr>
        <p:spPr/>
        <p:txBody>
          <a:bodyPr rtlCol="0">
            <a:normAutofit fontScale="85000" lnSpcReduction="10000"/>
          </a:bodyPr>
          <a:lstStyle/>
          <a:p>
            <a:pPr marL="514350" indent="-514350" eaLnBrk="1" fontAlgn="auto" hangingPunct="1">
              <a:spcAft>
                <a:spcPts val="0"/>
              </a:spcAft>
              <a:buFont typeface="+mj-lt"/>
              <a:buAutoNum type="arabicPeriod"/>
              <a:defRPr/>
            </a:pPr>
            <a:r>
              <a:rPr lang="en-US" dirty="0" smtClean="0"/>
              <a:t>      exists for all inputs</a:t>
            </a:r>
          </a:p>
          <a:p>
            <a:pPr marL="514350" indent="-514350" eaLnBrk="1" fontAlgn="auto" hangingPunct="1">
              <a:spcAft>
                <a:spcPts val="0"/>
              </a:spcAft>
              <a:buFont typeface="+mj-lt"/>
              <a:buAutoNum type="arabicPeriod"/>
              <a:defRPr/>
            </a:pPr>
            <a:r>
              <a:rPr lang="en-US" dirty="0" smtClean="0"/>
              <a:t>       exist for every pair of outcomes</a:t>
            </a:r>
          </a:p>
          <a:p>
            <a:pPr marL="514350" indent="-514350" eaLnBrk="1" fontAlgn="auto" hangingPunct="1">
              <a:spcAft>
                <a:spcPts val="0"/>
              </a:spcAft>
              <a:buFont typeface="+mj-lt"/>
              <a:buAutoNum type="arabicPeriod"/>
              <a:defRPr/>
            </a:pPr>
            <a:r>
              <a:rPr lang="en-US" dirty="0" smtClean="0"/>
              <a:t>       is symmetric and transitive over the set of outcomes </a:t>
            </a:r>
          </a:p>
          <a:p>
            <a:pPr marL="514350" indent="-514350" eaLnBrk="1" fontAlgn="auto" hangingPunct="1">
              <a:spcAft>
                <a:spcPts val="0"/>
              </a:spcAft>
              <a:buFont typeface="+mj-lt"/>
              <a:buAutoNum type="arabicPeriod"/>
              <a:defRPr/>
            </a:pPr>
            <a:r>
              <a:rPr lang="en-US" dirty="0" smtClean="0"/>
              <a:t>       should be pareto efficient . If all agents have desired outcomes,       should coincide with that.</a:t>
            </a:r>
          </a:p>
          <a:p>
            <a:pPr marL="514350" indent="-514350" eaLnBrk="1" fontAlgn="auto" hangingPunct="1">
              <a:spcAft>
                <a:spcPts val="0"/>
              </a:spcAft>
              <a:buFont typeface="+mj-lt"/>
              <a:buAutoNum type="arabicPeriod"/>
              <a:defRPr/>
            </a:pPr>
            <a:r>
              <a:rPr lang="en-US" dirty="0" smtClean="0"/>
              <a:t>      should be independent of irrelevant alternatives</a:t>
            </a:r>
          </a:p>
          <a:p>
            <a:pPr marL="514350" indent="-514350" eaLnBrk="1" fontAlgn="auto" hangingPunct="1">
              <a:spcAft>
                <a:spcPts val="0"/>
              </a:spcAft>
              <a:buFont typeface="+mj-lt"/>
              <a:buAutoNum type="arabicPeriod"/>
              <a:defRPr/>
            </a:pPr>
            <a:r>
              <a:rPr lang="en-US" dirty="0" smtClean="0"/>
              <a:t>       No dictators </a:t>
            </a:r>
          </a:p>
          <a:p>
            <a:pPr marL="514350" indent="-514350" eaLnBrk="1" fontAlgn="auto" hangingPunct="1">
              <a:spcAft>
                <a:spcPts val="0"/>
              </a:spcAft>
              <a:buFont typeface="Arial" pitchFamily="34" charset="0"/>
              <a:buNone/>
              <a:defRPr/>
            </a:pPr>
            <a:r>
              <a:rPr lang="en-US" dirty="0"/>
              <a:t> </a:t>
            </a:r>
            <a:r>
              <a:rPr lang="en-US" dirty="0" smtClean="0"/>
              <a:t>           Kenneth </a:t>
            </a:r>
            <a:r>
              <a:rPr lang="en-US" dirty="0" err="1" smtClean="0"/>
              <a:t>Joeseph</a:t>
            </a:r>
            <a:r>
              <a:rPr lang="en-US" dirty="0" smtClean="0"/>
              <a:t> Arrow (Noble Prize in Economics)      </a:t>
            </a:r>
          </a:p>
          <a:p>
            <a:pPr marL="514350" indent="-514350" eaLnBrk="1" fontAlgn="auto" hangingPunct="1">
              <a:spcAft>
                <a:spcPts val="0"/>
              </a:spcAft>
              <a:buFont typeface="Arial" pitchFamily="34" charset="0"/>
              <a:buNone/>
              <a:defRPr/>
            </a:pPr>
            <a:endParaRPr lang="en-US" dirty="0"/>
          </a:p>
        </p:txBody>
      </p:sp>
      <p:graphicFrame>
        <p:nvGraphicFramePr>
          <p:cNvPr id="2050" name="Object 2"/>
          <p:cNvGraphicFramePr>
            <a:graphicFrameLocks noChangeAspect="1"/>
          </p:cNvGraphicFramePr>
          <p:nvPr/>
        </p:nvGraphicFramePr>
        <p:xfrm>
          <a:off x="990600" y="1447800"/>
          <a:ext cx="533400" cy="647700"/>
        </p:xfrm>
        <a:graphic>
          <a:graphicData uri="http://schemas.openxmlformats.org/presentationml/2006/ole">
            <mc:AlternateContent xmlns:mc="http://schemas.openxmlformats.org/markup-compatibility/2006">
              <mc:Choice xmlns:v="urn:schemas-microsoft-com:vml" Requires="v">
                <p:oleObj spid="_x0000_s2148" name="Equation" r:id="rId4" imgW="177480" imgH="215640" progId="Equation.3">
                  <p:embed/>
                </p:oleObj>
              </mc:Choice>
              <mc:Fallback>
                <p:oleObj name="Equation" r:id="rId4" imgW="177480" imgH="21564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4478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4495800" y="1492250"/>
          <a:ext cx="463550" cy="641350"/>
        </p:xfrm>
        <a:graphic>
          <a:graphicData uri="http://schemas.openxmlformats.org/presentationml/2006/ole">
            <mc:AlternateContent xmlns:mc="http://schemas.openxmlformats.org/markup-compatibility/2006">
              <mc:Choice xmlns:v="urn:schemas-microsoft-com:vml" Requires="v">
                <p:oleObj spid="_x0000_s2149" name="Equation" r:id="rId6" imgW="164880" imgH="228600" progId="Equation.3">
                  <p:embed/>
                </p:oleObj>
              </mc:Choice>
              <mc:Fallback>
                <p:oleObj name="Equation" r:id="rId6" imgW="164880" imgH="2286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1492250"/>
                        <a:ext cx="463550" cy="64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990600" y="1905000"/>
          <a:ext cx="533400" cy="647700"/>
        </p:xfrm>
        <a:graphic>
          <a:graphicData uri="http://schemas.openxmlformats.org/presentationml/2006/ole">
            <mc:AlternateContent xmlns:mc="http://schemas.openxmlformats.org/markup-compatibility/2006">
              <mc:Choice xmlns:v="urn:schemas-microsoft-com:vml" Requires="v">
                <p:oleObj spid="_x0000_s2150" name="Equation" r:id="rId8" imgW="177480" imgH="215640" progId="Equation.3">
                  <p:embed/>
                </p:oleObj>
              </mc:Choice>
              <mc:Fallback>
                <p:oleObj name="Equation" r:id="rId8" imgW="17748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9050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5"/>
          <p:cNvGraphicFramePr>
            <a:graphicFrameLocks noChangeAspect="1"/>
          </p:cNvGraphicFramePr>
          <p:nvPr/>
        </p:nvGraphicFramePr>
        <p:xfrm>
          <a:off x="990600" y="2362200"/>
          <a:ext cx="533400" cy="647700"/>
        </p:xfrm>
        <a:graphic>
          <a:graphicData uri="http://schemas.openxmlformats.org/presentationml/2006/ole">
            <mc:AlternateContent xmlns:mc="http://schemas.openxmlformats.org/markup-compatibility/2006">
              <mc:Choice xmlns:v="urn:schemas-microsoft-com:vml" Requires="v">
                <p:oleObj spid="_x0000_s2151" name="Equation" r:id="rId9" imgW="177480" imgH="215640" progId="Equation.3">
                  <p:embed/>
                </p:oleObj>
              </mc:Choice>
              <mc:Fallback>
                <p:oleObj name="Equation" r:id="rId9" imgW="177480" imgH="2156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23622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4" name="Object 6"/>
          <p:cNvGraphicFramePr>
            <a:graphicFrameLocks noChangeAspect="1"/>
          </p:cNvGraphicFramePr>
          <p:nvPr/>
        </p:nvGraphicFramePr>
        <p:xfrm>
          <a:off x="990600" y="3200400"/>
          <a:ext cx="533400" cy="647700"/>
        </p:xfrm>
        <a:graphic>
          <a:graphicData uri="http://schemas.openxmlformats.org/presentationml/2006/ole">
            <mc:AlternateContent xmlns:mc="http://schemas.openxmlformats.org/markup-compatibility/2006">
              <mc:Choice xmlns:v="urn:schemas-microsoft-com:vml" Requires="v">
                <p:oleObj spid="_x0000_s2152" name="Equation" r:id="rId10" imgW="177480" imgH="215640" progId="Equation.3">
                  <p:embed/>
                </p:oleObj>
              </mc:Choice>
              <mc:Fallback>
                <p:oleObj name="Equation" r:id="rId10" imgW="177480" imgH="215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32004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5" name="Object 7"/>
          <p:cNvGraphicFramePr>
            <a:graphicFrameLocks noChangeAspect="1"/>
          </p:cNvGraphicFramePr>
          <p:nvPr>
            <p:extLst>
              <p:ext uri="{D42A27DB-BD31-4B8C-83A1-F6EECF244321}">
                <p14:modId xmlns:p14="http://schemas.microsoft.com/office/powerpoint/2010/main" val="2603364913"/>
              </p:ext>
            </p:extLst>
          </p:nvPr>
        </p:nvGraphicFramePr>
        <p:xfrm>
          <a:off x="3657600" y="3581400"/>
          <a:ext cx="533400" cy="647700"/>
        </p:xfrm>
        <a:graphic>
          <a:graphicData uri="http://schemas.openxmlformats.org/presentationml/2006/ole">
            <mc:AlternateContent xmlns:mc="http://schemas.openxmlformats.org/markup-compatibility/2006">
              <mc:Choice xmlns:v="urn:schemas-microsoft-com:vml" Requires="v">
                <p:oleObj spid="_x0000_s2153" name="Equation" r:id="rId11" imgW="177480" imgH="215640" progId="Equation.3">
                  <p:embed/>
                </p:oleObj>
              </mc:Choice>
              <mc:Fallback>
                <p:oleObj name="Equation" r:id="rId11" imgW="177480" imgH="215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35814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6" name="Object 8"/>
          <p:cNvGraphicFramePr>
            <a:graphicFrameLocks noChangeAspect="1"/>
          </p:cNvGraphicFramePr>
          <p:nvPr/>
        </p:nvGraphicFramePr>
        <p:xfrm>
          <a:off x="990600" y="4038600"/>
          <a:ext cx="533400" cy="647700"/>
        </p:xfrm>
        <a:graphic>
          <a:graphicData uri="http://schemas.openxmlformats.org/presentationml/2006/ole">
            <mc:AlternateContent xmlns:mc="http://schemas.openxmlformats.org/markup-compatibility/2006">
              <mc:Choice xmlns:v="urn:schemas-microsoft-com:vml" Requires="v">
                <p:oleObj spid="_x0000_s2154" name="Equation" r:id="rId12" imgW="177480" imgH="215640" progId="Equation.3">
                  <p:embed/>
                </p:oleObj>
              </mc:Choice>
              <mc:Fallback>
                <p:oleObj name="Equation" r:id="rId12" imgW="177480" imgH="215640" progId="Equation.3">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0386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7" name="Object 9"/>
          <p:cNvGraphicFramePr>
            <a:graphicFrameLocks noChangeAspect="1"/>
          </p:cNvGraphicFramePr>
          <p:nvPr/>
        </p:nvGraphicFramePr>
        <p:xfrm>
          <a:off x="990600" y="4838700"/>
          <a:ext cx="533400" cy="647700"/>
        </p:xfrm>
        <a:graphic>
          <a:graphicData uri="http://schemas.openxmlformats.org/presentationml/2006/ole">
            <mc:AlternateContent xmlns:mc="http://schemas.openxmlformats.org/markup-compatibility/2006">
              <mc:Choice xmlns:v="urn:schemas-microsoft-com:vml" Requires="v">
                <p:oleObj spid="_x0000_s2155" name="Equation" r:id="rId13" imgW="177480" imgH="215640" progId="Equation.3">
                  <p:embed/>
                </p:oleObj>
              </mc:Choice>
              <mc:Fallback>
                <p:oleObj name="Equation" r:id="rId13" imgW="177480" imgH="21564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838700"/>
                        <a:ext cx="533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 y="274638"/>
            <a:ext cx="8534400" cy="1173162"/>
          </a:xfrm>
        </p:spPr>
        <p:txBody>
          <a:bodyPr/>
          <a:lstStyle/>
          <a:p>
            <a:pPr eaLnBrk="1" hangingPunct="1"/>
            <a:r>
              <a:rPr lang="en-US" dirty="0" smtClean="0">
                <a:latin typeface="+mn-lt"/>
              </a:rPr>
              <a:t>Arrow’s Impossibility Theorem (1951)</a:t>
            </a:r>
          </a:p>
        </p:txBody>
      </p:sp>
      <p:sp>
        <p:nvSpPr>
          <p:cNvPr id="12291" name="Content Placeholder 2"/>
          <p:cNvSpPr>
            <a:spLocks noGrp="1"/>
          </p:cNvSpPr>
          <p:nvPr>
            <p:ph idx="1"/>
          </p:nvPr>
        </p:nvSpPr>
        <p:spPr/>
        <p:txBody>
          <a:bodyPr/>
          <a:lstStyle/>
          <a:p>
            <a:pPr eaLnBrk="1" hangingPunct="1">
              <a:buFont typeface="Arial" charset="0"/>
              <a:buNone/>
            </a:pPr>
            <a:r>
              <a:rPr lang="en-US" smtClean="0"/>
              <a:t>There is no </a:t>
            </a:r>
            <a:r>
              <a:rPr lang="en-US" i="1" smtClean="0"/>
              <a:t>social choice </a:t>
            </a:r>
            <a:r>
              <a:rPr lang="en-US" smtClean="0"/>
              <a:t>rule that satisfies all six conditions.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1143000"/>
          </a:xfrm>
        </p:spPr>
        <p:txBody>
          <a:bodyPr/>
          <a:lstStyle/>
          <a:p>
            <a:pPr eaLnBrk="1" hangingPunct="1"/>
            <a:r>
              <a:rPr lang="en-US" dirty="0" smtClean="0">
                <a:latin typeface="+mn-lt"/>
              </a:rPr>
              <a:t>Condorcet method</a:t>
            </a:r>
          </a:p>
        </p:txBody>
      </p:sp>
      <p:sp>
        <p:nvSpPr>
          <p:cNvPr id="13315" name="Content Placeholder 2"/>
          <p:cNvSpPr>
            <a:spLocks noGrp="1"/>
          </p:cNvSpPr>
          <p:nvPr>
            <p:ph idx="1"/>
          </p:nvPr>
        </p:nvSpPr>
        <p:spPr>
          <a:xfrm>
            <a:off x="0" y="1066800"/>
            <a:ext cx="8915400" cy="5791200"/>
          </a:xfrm>
        </p:spPr>
        <p:txBody>
          <a:bodyPr/>
          <a:lstStyle/>
          <a:p>
            <a:pPr eaLnBrk="1" hangingPunct="1"/>
            <a:r>
              <a:rPr lang="en-US" sz="2800" dirty="0" smtClean="0"/>
              <a:t>A Condorcet method is any single-winner election method that meets the Condorcet criterion. </a:t>
            </a:r>
          </a:p>
          <a:p>
            <a:pPr eaLnBrk="1" hangingPunct="1"/>
            <a:r>
              <a:rPr lang="en-US" sz="2800" dirty="0" smtClean="0"/>
              <a:t>The criterion always selects the candidate who would beat each of the other candidates in a run-off election</a:t>
            </a:r>
          </a:p>
          <a:p>
            <a:pPr lvl="1" eaLnBrk="1" hangingPunct="1"/>
            <a:r>
              <a:rPr lang="en-US" sz="2400" dirty="0" smtClean="0"/>
              <a:t>Rank the candidates in order of preference. Tie rankings are allowed, which express no preference between the tied candidates.</a:t>
            </a:r>
          </a:p>
          <a:p>
            <a:pPr lvl="1" eaLnBrk="1" hangingPunct="1"/>
            <a:r>
              <a:rPr lang="en-US" sz="2400" dirty="0" smtClean="0"/>
              <a:t>Comparing each candidate on the ballot to every other, one at a time (pair wise), tally a “win” for the victor in each match.</a:t>
            </a:r>
          </a:p>
          <a:p>
            <a:pPr lvl="1" eaLnBrk="1" hangingPunct="1"/>
            <a:r>
              <a:rPr lang="en-US" sz="2400" dirty="0" smtClean="0"/>
              <a:t>Sum these wins for all ballots cast. The candidate who has won every one of their pair wise  contests is the most preferred, and hence the winner of the election.</a:t>
            </a:r>
          </a:p>
          <a:p>
            <a:pPr lvl="1" eaLnBrk="1" hangingPunct="1"/>
            <a:r>
              <a:rPr lang="en-US" sz="2400" dirty="0" smtClean="0"/>
              <a:t>In the event of a tie, use a resolution method.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1063</Words>
  <Application>Microsoft Office PowerPoint</Application>
  <PresentationFormat>On-screen Show (4:3)</PresentationFormat>
  <Paragraphs>128</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Equation</vt:lpstr>
      <vt:lpstr>Microsoft Equation 3.0</vt:lpstr>
      <vt:lpstr>The Voting Problem: A Lesson in Multiagent System Based on Jose Vidal’s book Fundamentals of Multiagent Systems</vt:lpstr>
      <vt:lpstr>Voting Problem </vt:lpstr>
      <vt:lpstr>Symmetry</vt:lpstr>
      <vt:lpstr>The Borda Count</vt:lpstr>
      <vt:lpstr>Borda Count</vt:lpstr>
      <vt:lpstr>The Voting problem</vt:lpstr>
      <vt:lpstr>Desirable Voting conditions</vt:lpstr>
      <vt:lpstr>Arrow’s Impossibility Theorem (1951)</vt:lpstr>
      <vt:lpstr>Condorcet method</vt:lpstr>
      <vt:lpstr>Mechanism design</vt:lpstr>
      <vt:lpstr>Mechanism design</vt:lpstr>
      <vt:lpstr>Mechanism design</vt:lpstr>
      <vt:lpstr>Mechanism design</vt:lpstr>
      <vt:lpstr>The House Painting example</vt:lpstr>
      <vt:lpstr>The House Painting example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voting problem</dc:title>
  <dc:subject>multiagent systems</dc:subject>
  <dc:creator/>
  <cp:lastModifiedBy/>
  <cp:revision>1</cp:revision>
  <dcterms:created xsi:type="dcterms:W3CDTF">2008-11-11T20:54:55Z</dcterms:created>
  <dcterms:modified xsi:type="dcterms:W3CDTF">2012-10-08T03:12:46Z</dcterms:modified>
</cp:coreProperties>
</file>