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96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F72E9F-8D73-4B08-9E3E-7171874188A5}" type="datetimeFigureOut">
              <a:rPr lang="en-US" smtClean="0"/>
              <a:t>11/20/2012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3034B-B373-4E02-8BAC-B2AFD97C9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573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AAE8-7A87-46E9-AA0C-B07510AD1DF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4CF2-93FD-459B-887F-BFC806CDD2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AAE8-7A87-46E9-AA0C-B07510AD1DF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4CF2-93FD-459B-887F-BFC806CDD2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AAE8-7A87-46E9-AA0C-B07510AD1DF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4CF2-93FD-459B-887F-BFC806CDD2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AAE8-7A87-46E9-AA0C-B07510AD1DF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4CF2-93FD-459B-887F-BFC806CDD2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AAE8-7A87-46E9-AA0C-B07510AD1DF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4CF2-93FD-459B-887F-BFC806CDD2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AAE8-7A87-46E9-AA0C-B07510AD1DF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4CF2-93FD-459B-887F-BFC806CDD2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AAE8-7A87-46E9-AA0C-B07510AD1DF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4CF2-93FD-459B-887F-BFC806CDD2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AAE8-7A87-46E9-AA0C-B07510AD1DF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4CF2-93FD-459B-887F-BFC806CDD2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AAE8-7A87-46E9-AA0C-B07510AD1DF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4CF2-93FD-459B-887F-BFC806CDD2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AAE8-7A87-46E9-AA0C-B07510AD1DF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4CF2-93FD-459B-887F-BFC806CDD2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EAAE8-7A87-46E9-AA0C-B07510AD1DF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B4CF2-93FD-459B-887F-BFC806CDD2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EAAE8-7A87-46E9-AA0C-B07510AD1DFF}" type="datetimeFigureOut">
              <a:rPr lang="en-US" smtClean="0"/>
              <a:pPr/>
              <a:t>11/20/2012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B4CF2-93FD-459B-887F-BFC806CDD2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28662" y="4000504"/>
            <a:ext cx="7058020" cy="1928826"/>
          </a:xfrm>
          <a:ln cmpd="sng">
            <a:noFill/>
          </a:ln>
        </p:spPr>
        <p:txBody>
          <a:bodyPr>
            <a:normAutofit/>
          </a:bodyPr>
          <a:lstStyle/>
          <a:p>
            <a:pPr lvl="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Dr. Henry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Hexmoor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Department of Computer Science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Southern Illinois University Carbondale</a:t>
            </a:r>
            <a:endParaRPr lang="en-US" sz="3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85720" y="285728"/>
            <a:ext cx="8572560" cy="3500462"/>
          </a:xfrm>
          <a:prstGeom prst="rect">
            <a:avLst/>
          </a:prstGeom>
          <a:noFill/>
          <a:ln cmpd="sng">
            <a:solidFill>
              <a:schemeClr val="tx1"/>
            </a:solidFill>
            <a:round/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Network Theory:</a:t>
            </a:r>
            <a:b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n-US" sz="3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Computational Phenomena and Processes</a:t>
            </a:r>
          </a:p>
          <a:p>
            <a:pPr lvl="0" algn="ctr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Characterizing Networks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Hierarchical Network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Pseudocode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124744"/>
            <a:ext cx="8964488" cy="5616624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800" dirty="0"/>
              <a:t>Initialize </a:t>
            </a:r>
            <a:r>
              <a:rPr lang="en-US" sz="2800" i="1" dirty="0"/>
              <a:t>N</a:t>
            </a:r>
            <a:r>
              <a:rPr lang="en-US" sz="2800" dirty="0"/>
              <a:t> nodes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Create </a:t>
            </a:r>
            <a:r>
              <a:rPr lang="en-US" sz="2800" dirty="0"/>
              <a:t>the skeleton of the hierarchy according to </a:t>
            </a:r>
            <a:r>
              <a:rPr lang="en-US" sz="2800" i="1" dirty="0"/>
              <a:t>Expansion</a:t>
            </a:r>
            <a:r>
              <a:rPr lang="en-US" sz="2800" dirty="0"/>
              <a:t> </a:t>
            </a:r>
            <a:r>
              <a:rPr lang="en-US" sz="2800" dirty="0" smtClean="0"/>
              <a:t>Rate. One </a:t>
            </a:r>
            <a:r>
              <a:rPr lang="en-US" sz="2800" dirty="0"/>
              <a:t>individual is placed at the top, and each individual in </a:t>
            </a:r>
            <a:r>
              <a:rPr lang="en-US" sz="2800" dirty="0" smtClean="0"/>
              <a:t>the network </a:t>
            </a:r>
            <a:r>
              <a:rPr lang="en-US" sz="2800" dirty="0"/>
              <a:t>is connected to a number of individuals below her equal </a:t>
            </a:r>
            <a:r>
              <a:rPr lang="en-US" sz="2800" dirty="0" smtClean="0"/>
              <a:t>to </a:t>
            </a:r>
            <a:r>
              <a:rPr lang="en-US" sz="2800" i="1" dirty="0" smtClean="0"/>
              <a:t>Expansion</a:t>
            </a:r>
            <a:r>
              <a:rPr lang="en-US" sz="2800" dirty="0" smtClean="0"/>
              <a:t> </a:t>
            </a:r>
            <a:r>
              <a:rPr lang="en-US" sz="2800" dirty="0"/>
              <a:t>Rate, continuing until no more individuals are left in </a:t>
            </a:r>
            <a:r>
              <a:rPr lang="en-US" sz="2800" dirty="0" smtClean="0"/>
              <a:t>the population</a:t>
            </a:r>
            <a:r>
              <a:rPr lang="en-US" sz="2800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Make </a:t>
            </a:r>
            <a:r>
              <a:rPr lang="en-US" sz="2800" dirty="0"/>
              <a:t>ties to people in same level with probability </a:t>
            </a:r>
            <a:r>
              <a:rPr lang="en-US" sz="2800" i="1" dirty="0"/>
              <a:t>Level</a:t>
            </a:r>
            <a:r>
              <a:rPr lang="en-US" sz="2800" dirty="0"/>
              <a:t> Connection.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800" dirty="0" smtClean="0"/>
              <a:t>Can </a:t>
            </a:r>
            <a:r>
              <a:rPr lang="en-US" sz="2800" dirty="0"/>
              <a:t>assign individuals at random, or correlate places in </a:t>
            </a:r>
            <a:r>
              <a:rPr lang="en-US" sz="2800" dirty="0" smtClean="0"/>
              <a:t>hierarchy with </a:t>
            </a:r>
            <a:r>
              <a:rPr lang="en-US" sz="2800" dirty="0"/>
              <a:t>a property of individuals</a:t>
            </a:r>
            <a:r>
              <a:rPr lang="en-US" sz="2800" dirty="0" smtClean="0"/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06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8" y="232890"/>
            <a:ext cx="9044806" cy="636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487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14400"/>
                <a:ext cx="8229600" cy="5211763"/>
              </a:xfrm>
            </p:spPr>
            <p:txBody>
              <a:bodyPr>
                <a:normAutofit/>
              </a:bodyPr>
              <a:lstStyle/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The degree to which a vertex dominates other vertices </a:t>
                </a:r>
              </a:p>
              <a:p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L= leadership</a:t>
                </a:r>
              </a:p>
              <a:p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= degree of node </a:t>
                </a: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𝑑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= highest degree of nodes in the network</a:t>
                </a:r>
              </a:p>
              <a:p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L=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</a:rPr>
                      <m:t>𝑥</m:t>
                    </m:r>
                    <m:r>
                      <a:rPr lang="en-US" sz="280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pt-BR" sz="280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800" b="0" i="1" smtClean="0">
                                <a:latin typeface="Cambria Math"/>
                              </a:rPr>
                              <m:t>𝑖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/>
                                  </a:rPr>
                                  <m:t>𝑚𝑎𝑥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 sz="2800">
                                <a:latin typeface="Times New Roman" pitchFamily="18" charset="0"/>
                                <a:cs typeface="Times New Roman" pitchFamily="18" charset="0"/>
                              </a:rPr>
                              <m:t> 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8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sz="2800" i="1"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en-US" sz="2800">
                                <a:latin typeface="Times New Roman" pitchFamily="18" charset="0"/>
                                <a:cs typeface="Times New Roman" pitchFamily="18" charset="0"/>
                              </a:rPr>
                              <m:t> </m:t>
                            </m:r>
                          </m:e>
                        </m:nary>
                      </m:num>
                      <m:den>
                        <m:d>
                          <m:d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𝑛</m:t>
                            </m:r>
                            <m:r>
                              <a:rPr lang="en-US" sz="2800" b="0" i="1" smtClea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−2)</m:t>
                        </m:r>
                      </m:den>
                    </m:f>
                  </m:oMath>
                </a14:m>
                <a:endParaRPr lang="en-US" sz="28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14400"/>
                <a:ext cx="8229600" cy="5211763"/>
              </a:xfrm>
              <a:blipFill rotWithShape="1">
                <a:blip r:embed="rId2"/>
                <a:stretch>
                  <a:fillRect l="-1259" t="-1170" r="-23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5498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200"/>
                <a:ext cx="8229600" cy="5287963"/>
              </a:xfrm>
            </p:spPr>
            <p:txBody>
              <a:bodyPr/>
              <a:lstStyle/>
              <a:p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Bonding = B = a clustering coefficient</a:t>
                </a:r>
              </a:p>
              <a:p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B=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/>
                              </a:rPr>
                              <m:t>6 ∗#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𝑡𝑟𝑖𝑎𝑖𝑛𝑔𝑙𝑒𝑠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/>
                              </a:rPr>
                              <m:t>#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𝑙𝑒𝑛𝑔𝑡h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𝑡𝑤𝑜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𝑝𝑎𝑡h𝑠</m:t>
                            </m:r>
                          </m:den>
                        </m:f>
                      </m:e>
                    </m:box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Diversity= D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# </m:t>
                            </m:r>
                            <m:r>
                              <a:rPr lang="en-US" i="1">
                                <a:latin typeface="Cambria Math"/>
                              </a:rPr>
                              <m:t>𝑑𝑖𝑠𝑗𝑜𝑖𝑛𝑡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  <m:r>
                              <a:rPr lang="en-US" i="1">
                                <a:latin typeface="Cambria Math"/>
                              </a:rPr>
                              <m:t>𝑑𝑖𝑝𝑜𝑙𝑒𝑠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1</m:t>
                                            </m:r>
                                          </m:num>
                                          <m:den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𝑛</m:t>
                                            </m:r>
                                          </m:den>
                                        </m:f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∗</m:t>
                                        </m:r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𝑛</m:t>
                                            </m:r>
                                          </m:num>
                                          <m:den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</m:e>
                                    </m:d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i="1">
                                                <a:latin typeface="Cambria Math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𝑛</m:t>
                                            </m:r>
                                          </m:num>
                                          <m:den>
                                            <m:r>
                                              <a:rPr lang="en-US" i="1"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den>
                                        </m:f>
                                        <m:r>
                                          <a:rPr lang="en-US" i="1">
                                            <a:latin typeface="Cambria Math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e>
                                </m:d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rad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229600" cy="5287963"/>
              </a:xfrm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4189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Normalized Measures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L=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den>
                    </m:f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den>
                    </m:f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𝐿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den>
                    </m:f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r = L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/>
                              </a:rPr>
                              <m:t>𝐵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/>
                              </a:rPr>
                              <m:t>𝐷</m:t>
                            </m:r>
                          </m:den>
                        </m:f>
                        <m:r>
                          <a:rPr lang="en-US" b="0" i="1" dirty="0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Isosceles Triangle 3"/>
          <p:cNvSpPr/>
          <p:nvPr/>
        </p:nvSpPr>
        <p:spPr>
          <a:xfrm>
            <a:off x="5334000" y="2895601"/>
            <a:ext cx="1962150" cy="1992772"/>
          </a:xfrm>
          <a:prstGeom prst="triangl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9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045617" y="2600325"/>
            <a:ext cx="45720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B=1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336030" y="4865536"/>
            <a:ext cx="457200" cy="295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L=1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908134" y="4757915"/>
            <a:ext cx="425866" cy="27836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D=1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086476" y="3505200"/>
            <a:ext cx="519424" cy="2435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Clique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629400" y="4497133"/>
            <a:ext cx="457200" cy="314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0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Star</a:t>
            </a: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5577023" y="4547514"/>
            <a:ext cx="457200" cy="314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900" dirty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Ring</a:t>
            </a:r>
          </a:p>
        </p:txBody>
      </p:sp>
    </p:spTree>
    <p:extLst>
      <p:ext uri="{BB962C8B-B14F-4D97-AF65-F5344CB8AC3E}">
        <p14:creationId xmlns:p14="http://schemas.microsoft.com/office/powerpoint/2010/main" val="238793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Ring Network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Pseudocode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2376264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/>
              <a:t>Initialize </a:t>
            </a:r>
            <a:r>
              <a:rPr lang="en-US" i="1" dirty="0"/>
              <a:t>N</a:t>
            </a:r>
            <a:r>
              <a:rPr lang="en-US" dirty="0"/>
              <a:t> nodes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=1 to </a:t>
            </a:r>
            <a:r>
              <a:rPr lang="en-US" i="1" dirty="0" smtClean="0"/>
              <a:t>N</a:t>
            </a:r>
            <a:r>
              <a:rPr lang="en-US" dirty="0" smtClean="0"/>
              <a:t> connect to people at Radius R to right to left, if tie does not already exist.</a:t>
            </a:r>
          </a:p>
          <a:p>
            <a:pPr algn="just"/>
            <a:r>
              <a:rPr lang="en-US" b="1" dirty="0"/>
              <a:t>Note</a:t>
            </a:r>
            <a:r>
              <a:rPr lang="en-US" dirty="0"/>
              <a:t>: Must deal with wrap-around.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pic>
        <p:nvPicPr>
          <p:cNvPr id="2113" name="Picture 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120" y="3356992"/>
            <a:ext cx="3569064" cy="3196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4" name="Picture 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89450"/>
            <a:ext cx="7416850" cy="6643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56984" cy="1152128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Small-World(Watts-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Strogatz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 Network 			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Pseudocode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4536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/>
              <a:t>Initialize </a:t>
            </a:r>
            <a:r>
              <a:rPr lang="en-US" i="1" dirty="0"/>
              <a:t>N</a:t>
            </a:r>
            <a:r>
              <a:rPr lang="en-US" dirty="0"/>
              <a:t> nodes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For </a:t>
            </a:r>
            <a:r>
              <a:rPr lang="en-US" dirty="0" err="1"/>
              <a:t>i</a:t>
            </a:r>
            <a:r>
              <a:rPr lang="en-US" dirty="0"/>
              <a:t>=1 to </a:t>
            </a:r>
            <a:r>
              <a:rPr lang="en-US" i="1" dirty="0"/>
              <a:t>N</a:t>
            </a:r>
            <a:r>
              <a:rPr lang="en-US" dirty="0"/>
              <a:t> connect to people </a:t>
            </a:r>
            <a:r>
              <a:rPr lang="en-US" dirty="0" smtClean="0"/>
              <a:t>at </a:t>
            </a:r>
            <a:r>
              <a:rPr lang="en-US" i="1" dirty="0" smtClean="0"/>
              <a:t>Radius</a:t>
            </a:r>
            <a:r>
              <a:rPr lang="en-US" dirty="0" smtClean="0"/>
              <a:t> R </a:t>
            </a:r>
            <a:r>
              <a:rPr lang="en-US" dirty="0"/>
              <a:t>to right and left,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/>
              <a:t>I</a:t>
            </a:r>
            <a:r>
              <a:rPr lang="en-US" dirty="0" smtClean="0"/>
              <a:t>f </a:t>
            </a:r>
            <a:r>
              <a:rPr lang="en-US" dirty="0"/>
              <a:t>tie does not already exist. (</a:t>
            </a:r>
            <a:r>
              <a:rPr lang="en-US" sz="2400" dirty="0"/>
              <a:t>Still must deal with wrap-around</a:t>
            </a:r>
            <a:r>
              <a:rPr lang="en-US" dirty="0"/>
              <a:t>.)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Check </a:t>
            </a:r>
            <a:r>
              <a:rPr lang="en-US" dirty="0"/>
              <a:t>random number against </a:t>
            </a:r>
            <a:r>
              <a:rPr lang="en-US" i="1" dirty="0"/>
              <a:t>Rewire Probability</a:t>
            </a:r>
            <a:r>
              <a:rPr lang="en-US" dirty="0"/>
              <a:t> for each tie, </a:t>
            </a:r>
            <a:r>
              <a:rPr lang="en-US" dirty="0" smtClean="0"/>
              <a:t>and reconnect </a:t>
            </a:r>
            <a:r>
              <a:rPr lang="en-US" dirty="0"/>
              <a:t>tie randomly if called for.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13" name="Picture 1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27384"/>
            <a:ext cx="9042845" cy="674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8362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Village Network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Pseudocode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88" y="1367408"/>
            <a:ext cx="8610600" cy="4869904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/>
              <a:t>Initialize N nodes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Split </a:t>
            </a:r>
            <a:r>
              <a:rPr lang="en-US" dirty="0"/>
              <a:t>population into equally-sized subsets of size </a:t>
            </a:r>
            <a:r>
              <a:rPr lang="en-US" i="1" dirty="0"/>
              <a:t>Village Size</a:t>
            </a:r>
            <a:r>
              <a:rPr lang="en-US" dirty="0"/>
              <a:t>; </a:t>
            </a:r>
            <a:r>
              <a:rPr lang="en-US" dirty="0" smtClean="0"/>
              <a:t>odd individuals </a:t>
            </a:r>
            <a:r>
              <a:rPr lang="en-US" dirty="0"/>
              <a:t>get lumped in smaller village.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Make </a:t>
            </a:r>
            <a:r>
              <a:rPr lang="en-US" dirty="0"/>
              <a:t>all possible connections within villages.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Make </a:t>
            </a:r>
            <a:r>
              <a:rPr lang="en-US" dirty="0"/>
              <a:t>ties to people outside of villages with probability </a:t>
            </a:r>
            <a:r>
              <a:rPr lang="en-US" i="1" dirty="0" smtClean="0"/>
              <a:t>Far Probability</a:t>
            </a:r>
            <a:r>
              <a:rPr lang="en-US" dirty="0"/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99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96" y="0"/>
            <a:ext cx="8589768" cy="6834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977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1008112"/>
          </a:xfrm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Scale-Free (Opinion-Leader) Network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Pseudocode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496" y="1124744"/>
                <a:ext cx="8964488" cy="5616624"/>
              </a:xfrm>
            </p:spPr>
            <p:txBody>
              <a:bodyPr>
                <a:normAutofit/>
              </a:bodyPr>
              <a:lstStyle/>
              <a:p>
                <a:pPr marL="514350" indent="-514350" algn="just">
                  <a:buFont typeface="+mj-lt"/>
                  <a:buAutoNum type="arabicPeriod"/>
                </a:pPr>
                <a:r>
                  <a:rPr lang="en-US" sz="2800" dirty="0" smtClean="0"/>
                  <a:t>Initialize N nodes</a:t>
                </a:r>
              </a:p>
              <a:p>
                <a:pPr marL="514350" indent="-514350" algn="just">
                  <a:buFont typeface="+mj-lt"/>
                  <a:buAutoNum type="arabicPeriod"/>
                </a:pPr>
                <a:r>
                  <a:rPr lang="en-US" sz="2800" dirty="0" smtClean="0"/>
                  <a:t>Assign </a:t>
                </a:r>
                <a:r>
                  <a:rPr lang="en-US" sz="2800" dirty="0"/>
                  <a:t>each individual a number of ties according to the </a:t>
                </a:r>
                <a:r>
                  <a:rPr lang="en-US" sz="2800" dirty="0" smtClean="0"/>
                  <a:t>distribution p(k</a:t>
                </a:r>
                <a:r>
                  <a:rPr lang="en-US" sz="2800" dirty="0"/>
                  <a:t>)  </a:t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/>
                        <a:ea typeface="Cambria Math"/>
                      </a:rPr>
                      <m:t>~</m:t>
                    </m:r>
                    <m:r>
                      <a:rPr lang="en-US" sz="2800" b="0" i="1" smtClean="0"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𝛾</m:t>
                        </m:r>
                      </m:sup>
                    </m:sSup>
                  </m:oMath>
                </a14:m>
                <a:r>
                  <a:rPr lang="en-US" sz="2800" dirty="0" smtClean="0"/>
                  <a:t>.</a:t>
                </a:r>
                <a:endParaRPr lang="en-US" sz="2800" dirty="0"/>
              </a:p>
              <a:p>
                <a:pPr marL="514350" indent="-514350" algn="just">
                  <a:buFont typeface="+mj-lt"/>
                  <a:buAutoNum type="arabicPeriod"/>
                </a:pPr>
                <a:r>
                  <a:rPr lang="en-US" sz="2800" dirty="0" smtClean="0"/>
                  <a:t>Make </a:t>
                </a:r>
                <a:r>
                  <a:rPr lang="en-US" sz="2800" dirty="0"/>
                  <a:t>connections at random, beginning with those assigned </a:t>
                </a:r>
                <a:r>
                  <a:rPr lang="en-US" sz="2800" dirty="0" smtClean="0"/>
                  <a:t>the most </a:t>
                </a:r>
                <a:r>
                  <a:rPr lang="en-US" sz="2800" dirty="0"/>
                  <a:t>number of ties in the </a:t>
                </a:r>
                <a:r>
                  <a:rPr lang="en-US" sz="2800" dirty="0" err="1"/>
                  <a:t>rst</a:t>
                </a:r>
                <a:r>
                  <a:rPr lang="en-US" sz="2800" dirty="0"/>
                  <a:t> step, until either all </a:t>
                </a:r>
                <a:r>
                  <a:rPr lang="en-US" sz="2800" dirty="0" smtClean="0"/>
                  <a:t>connections assigned </a:t>
                </a:r>
                <a:r>
                  <a:rPr lang="en-US" sz="2800" dirty="0"/>
                  <a:t>in step two are accounted for, or no additional </a:t>
                </a:r>
                <a:r>
                  <a:rPr lang="en-US" sz="2800" dirty="0" smtClean="0"/>
                  <a:t>connections can </a:t>
                </a:r>
                <a:r>
                  <a:rPr lang="en-US" sz="2800" dirty="0"/>
                  <a:t>be made without adding to the assigned number of ties of </a:t>
                </a:r>
                <a:r>
                  <a:rPr lang="en-US" sz="2800" dirty="0" smtClean="0"/>
                  <a:t>some person</a:t>
                </a:r>
                <a:r>
                  <a:rPr lang="en-US" sz="2800" dirty="0"/>
                  <a:t>.</a:t>
                </a:r>
              </a:p>
              <a:p>
                <a:pPr marL="514350" indent="-514350" algn="just">
                  <a:buFont typeface="+mj-lt"/>
                  <a:buAutoNum type="arabicPeriod"/>
                </a:pPr>
                <a:r>
                  <a:rPr lang="en-US" sz="2800" dirty="0" smtClean="0"/>
                  <a:t>Can </a:t>
                </a:r>
                <a:r>
                  <a:rPr lang="en-US" sz="2800" dirty="0"/>
                  <a:t>place individuals in the network at random, or correlate </a:t>
                </a:r>
                <a:r>
                  <a:rPr lang="en-US" sz="2800" dirty="0" smtClean="0"/>
                  <a:t>number of </a:t>
                </a:r>
                <a:r>
                  <a:rPr lang="en-US" sz="2800" dirty="0"/>
                  <a:t>ties with a property of individuals. For example, more </a:t>
                </a:r>
                <a:r>
                  <a:rPr lang="en-US" sz="2800" dirty="0" smtClean="0"/>
                  <a:t>motivated individuals </a:t>
                </a:r>
                <a:r>
                  <a:rPr lang="en-US" sz="2800" dirty="0"/>
                  <a:t>at the center or the periphery.</a:t>
                </a:r>
              </a:p>
              <a:p>
                <a:pPr marL="0" indent="0">
                  <a:buNone/>
                </a:pP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496" y="1124744"/>
                <a:ext cx="8964488" cy="5616624"/>
              </a:xfrm>
              <a:blipFill rotWithShape="1">
                <a:blip r:embed="rId2"/>
                <a:stretch>
                  <a:fillRect l="-1429" t="-1086" r="-1361" b="-5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4792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1620"/>
            <a:ext cx="8414822" cy="66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398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500</Words>
  <Application>Microsoft Office PowerPoint</Application>
  <PresentationFormat>On-screen Show (4:3)</PresentationFormat>
  <Paragraphs>55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Dr. Henry Hexmoor Department of Computer Science Southern Illinois University Carbondale</vt:lpstr>
      <vt:lpstr>Ring Network Pseudocode </vt:lpstr>
      <vt:lpstr>PowerPoint Presentation</vt:lpstr>
      <vt:lpstr>Small-World(Watts-Strogatz) Network    Pseudocode</vt:lpstr>
      <vt:lpstr>PowerPoint Presentation</vt:lpstr>
      <vt:lpstr>Village Network Pseudocode </vt:lpstr>
      <vt:lpstr>PowerPoint Presentation</vt:lpstr>
      <vt:lpstr>Scale-Free (Opinion-Leader) Network Pseudocode</vt:lpstr>
      <vt:lpstr>PowerPoint Presentation</vt:lpstr>
      <vt:lpstr>Hierarchical Network Pseudocode </vt:lpstr>
      <vt:lpstr>PowerPoint Presentation</vt:lpstr>
      <vt:lpstr>PowerPoint Presentation</vt:lpstr>
      <vt:lpstr> </vt:lpstr>
      <vt:lpstr>Normalized Measures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2012-09-04T14:52:41Z</dcterms:created>
  <dcterms:modified xsi:type="dcterms:W3CDTF">2012-11-20T15:16:41Z</dcterms:modified>
</cp:coreProperties>
</file>