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57" r:id="rId10"/>
    <p:sldId id="258" r:id="rId11"/>
    <p:sldId id="259" r:id="rId12"/>
    <p:sldId id="260" r:id="rId13"/>
    <p:sldId id="261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F8C53-8100-418E-BA21-BF05EFD1A2B4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524ED-332C-4912-A98F-964F58A98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1"/>
            <a:ext cx="7924800" cy="20764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 Theory: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Community Detection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Henry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Hexmoor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Computer Science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Southern Illinois University Carbondale</a:t>
            </a:r>
            <a:endParaRPr lang="ar-S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124200"/>
            <a:ext cx="2883840" cy="261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838200" y="2057400"/>
            <a:ext cx="678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i.e. . The role is used for grouping.</a:t>
            </a:r>
          </a:p>
          <a:p>
            <a:pPr>
              <a:buNone/>
            </a:pPr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Step 1: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Find structurally equivalent nodes.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048000" y="36576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48000" y="3657600"/>
            <a:ext cx="1676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048000" y="36576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124200" y="3733800"/>
            <a:ext cx="1600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124200" y="4191000"/>
            <a:ext cx="1600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124200" y="4495800"/>
            <a:ext cx="1524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47799" y="-6927"/>
            <a:ext cx="6687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Positional Roles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Analysis (2/4)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Positional Roles Analysis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Search for nodes that can be assigned to positions in groups from step 1.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an adjacency matrix, position (i.e., groups) can be seen as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blocks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962400"/>
            <a:ext cx="21717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Positional Roles Analysis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(4/4)</a:t>
            </a:r>
            <a:endParaRPr lang="en-US" dirty="0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581400"/>
            <a:ext cx="48672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62000" y="17526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Step 3: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Reduction – compute densities in blocks and if larger than a threshold, round up/ down to an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image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matrix: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equivalence groupings…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19400"/>
            <a:ext cx="31337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H="1">
            <a:off x="3657600" y="35052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62400" y="35052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276600" y="44196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4419600"/>
            <a:ext cx="152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267200" y="4419600"/>
            <a:ext cx="152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44196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7200" y="1600200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alternative sets of node equivalence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White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Retiz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1983)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This is non . proximity based.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 Community Detection (1/4)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95600"/>
            <a:ext cx="42100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" y="17526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Community Detection Cont’d – Local (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clauset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2005) 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Consider a graph G, with C   G about which we know all connections neighbors of C is U.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Local Community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Detection (2/4)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55340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895600"/>
            <a:ext cx="45815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038600"/>
            <a:ext cx="59531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495800"/>
            <a:ext cx="40100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Local Community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Detection (3/4)</a:t>
            </a:r>
            <a:endParaRPr lang="en-US" dirty="0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7934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28600" y="2139434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Next, we define boundary of C being B.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581400"/>
            <a:ext cx="65055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753" y="4953000"/>
            <a:ext cx="8035047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981200" y="45720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 = Interior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 = Terminal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Local Community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Detection (4/4)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Greedy Algorithm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v0 to C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all neighbors of v0 to U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B= v0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 | C | &lt; K do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For each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∈ U do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Compute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End for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such that             is maximum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that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C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 all new neighbors of that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U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Update R and 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 while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276600"/>
            <a:ext cx="462915" cy="342900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962400"/>
            <a:ext cx="462915" cy="34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Changes in Local modularity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599"/>
            <a:ext cx="4114800" cy="100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04800" y="322889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= # of edges in T that terminated at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= # of edges that will be added to T by agglomeration 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= # of edges that will be named from T by agglomeration.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" y="630522"/>
            <a:ext cx="914394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community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a subset of nodes in the network that form a cohesive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group.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order to discover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detect communities in a network it is essential that to understand what a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vertex cut set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which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set of vertices whose removal disconnects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network;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thereby laying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foundational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step in detecting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communities.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Let us consider the following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network: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{C} is the minimum vertex cut set in accordance with the above network.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Three community detection algorithms are explained the following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slides: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global algorithm (Kernighan and Lin, 1970)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Spectral Partitioning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Girvan - Newman Algorithm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2286000"/>
            <a:ext cx="3845855" cy="167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0"/>
            <a:ext cx="48734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Community Definition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243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82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GLOBAL ALGORITHM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Kernighan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Lin, 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1970)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05000"/>
            <a:ext cx="6934200" cy="4267200"/>
          </a:xfrm>
        </p:spPr>
        <p:txBody>
          <a:bodyPr>
            <a:normAutofit/>
          </a:bodyPr>
          <a:lstStyle/>
          <a:p>
            <a:pPr marL="457200" indent="-457200" algn="l" fontAlgn="base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Divide network vertices into two groups of input size in some way, including randomly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each pair (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j) of vertices such that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in one and j is in the other group, compute change in the cut set by an interchange between 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j (keeping their neighbors but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the other group). Among all pairs (</a:t>
            </a: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j), find the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pair whose interchange would reduce the cut set the most. Swap that pair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Repeat step 2 making sure interchange is non-repeated for a pair of nodes</a:t>
            </a:r>
          </a:p>
          <a:p>
            <a:pPr marL="457200" indent="-457200" algn="l" fontAlgn="base"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 all possible swaps are complete, the obtained result is the best network position in terms of communities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126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28600"/>
            <a:ext cx="8305800" cy="63383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46" y="838200"/>
            <a:ext cx="3907539" cy="2559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0" y="126695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A and E are swapped,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adds three to cut set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 adds one to cut set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Therefore, this is a bad swap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977" y="2743200"/>
            <a:ext cx="5440023" cy="396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746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0782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SPECTRAL POSITIONING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Consider a graph, G(|n|, |m|)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Divide G into groups 1 &amp; 2</a:t>
            </a:r>
          </a:p>
          <a:p>
            <a:pPr marL="0" indent="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 = Number of edges between groups 1 &amp; 2 = ½∑A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(I &amp; j belong to different groups)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 =      +1 if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∈ group 1 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-1 if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∈ group 2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Kronecker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Delta,  ∂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= ½ (1 –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 =     1 if I &amp;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∈ different groups</a:t>
            </a:r>
          </a:p>
          <a:p>
            <a:pPr mar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	                             ø if I &amp;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∈ same group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 = ¼ 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 = ¼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∑ (</a:t>
            </a: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∂</a:t>
            </a:r>
            <a:r>
              <a:rPr lang="en-US" sz="1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. </a:t>
            </a: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Where (</a:t>
            </a:r>
            <a:r>
              <a:rPr lang="en-US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∂</a:t>
            </a:r>
            <a:r>
              <a:rPr lang="en-US" sz="11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is the </a:t>
            </a: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ijth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laplacian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matrix = </a:t>
            </a: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endParaRPr lang="en-US" sz="1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 =            =  degree of I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 = ¼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baseline="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 S   (where S is the vector with elements S</a:t>
            </a:r>
            <a:r>
              <a:rPr lang="en-US" sz="1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general, given A, D = diagonal matrix (degree of nodes along the diagonal)</a:t>
            </a:r>
          </a:p>
          <a:p>
            <a:pPr marL="0" indent="0">
              <a:buNone/>
            </a:pPr>
            <a:r>
              <a:rPr lang="en-US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Laplacian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L = D - 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>
            <a:off x="914400" y="2667000"/>
            <a:ext cx="152400" cy="53340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3590217" y="3382713"/>
            <a:ext cx="152400" cy="533400"/>
          </a:xfrm>
          <a:prstGeom prst="leftBr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255653"/>
              </p:ext>
            </p:extLst>
          </p:nvPr>
        </p:nvGraphicFramePr>
        <p:xfrm>
          <a:off x="1085693" y="3926819"/>
          <a:ext cx="889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888840" imgH="355320" progId="Equation.3">
                  <p:embed/>
                </p:oleObj>
              </mc:Choice>
              <mc:Fallback>
                <p:oleObj name="Equation" r:id="rId3" imgW="88884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5693" y="3926819"/>
                        <a:ext cx="8890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554040"/>
              </p:ext>
            </p:extLst>
          </p:nvPr>
        </p:nvGraphicFramePr>
        <p:xfrm>
          <a:off x="990600" y="4724400"/>
          <a:ext cx="393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393480" imgH="355320" progId="Equation.3">
                  <p:embed/>
                </p:oleObj>
              </mc:Choice>
              <mc:Fallback>
                <p:oleObj name="Equation" r:id="rId5" imgW="3934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24400"/>
                        <a:ext cx="3937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606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62" y="152399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Example 1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7905"/>
            <a:ext cx="1447800" cy="1002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93" y="2133600"/>
            <a:ext cx="1676400" cy="181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 descr="http://latex.codecogs.com/gif.latex?%5Cbegin%7Bbmatrix%7D%20-1%20&amp;%20-1%20&amp;%200%20&amp;%200%20&amp;%200%5C%5C%20-1%20&amp;%201%20&amp;%200%20&amp;%200%20&amp;%200%5C%5C%200%20&amp;%200%20&amp;%202%20&amp;%20-1%20&amp;%20-1%5C%5C%200%20&amp;%200%20&amp;%201%20&amp;%201%20&amp;%200%5C%5C%200%20&amp;%200%20&amp;%201%20&amp;%200%20&amp;%201%20%5Cend%7Bbmatrix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82477"/>
            <a:ext cx="16859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http://latex.codecogs.com/gif.latex?%5Cbegin%7Bbmatrix%7D%20A%20&amp;%20B%20&amp;%20C%20&amp;%20D%20&amp;%20E%20&amp;%20F%20&amp;%20G%20%5C%5C%203%20&amp;%20-1%20&amp;%200%20&amp;%200%20&amp;%200%20&amp;%20-1%20&amp;%20-1%5C%5C%20-1%20&amp;%203%20&amp;%200%20&amp;%20-1%20&amp;%200%20&amp;%200%20&amp;%20-1%5C%5C%200%20&amp;%200%20&amp;%203%20&amp;%20-1%20&amp;%20-1%20&amp;%20-1%20&amp;%200%5C%5C%200%20&amp;%20-1%20&amp;%20-1%20&amp;%203%20&amp;%20-1%20&amp;%200%20&amp;%200%5C%5C%200%20&amp;%200%20&amp;%20-1%20&amp;%20-1%20&amp;%202%20&amp;%200%20&amp;%200%5C%5C%20-1%20&amp;%200%20&amp;%20-1%20&amp;%200%20&amp;%200%20&amp;%202%20&amp;%200%5C%5C%20-1%20&amp;%20-1%20&amp;%200%20&amp;%200%20&amp;%200%20&amp;%200%20&amp;%202%20%5Cend%7Bbmatrix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62200"/>
            <a:ext cx="25527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15130" y="921686"/>
            <a:ext cx="604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 =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3298" y="2857494"/>
            <a:ext cx="604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 =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267200"/>
            <a:ext cx="6620723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Expected edges between I &amp; j in a random network =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)/2m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Q = modularity  = (1/4m) = ∑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((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)/2m))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j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= (1/4m)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 S</a:t>
            </a:r>
          </a:p>
          <a:p>
            <a:endParaRPr 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 is the modularity matrix 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2m))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4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Girvan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Newman Algorithm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Compute betweenness for all existing edges in the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Remove the edge with the highest betweenness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Recompute all edge betweenness values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Repeat steps 2 &amp; 3 until no edges remain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-- The remaining connected components are the communities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726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6062512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Example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50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Positional Roles Analysis (1/4) 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1"/>
            <a:ext cx="8534400" cy="1981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times when we can group nodes who relate to other groups of nodes in a specific manner; e.g., employer- employee; teacher- student ; father –son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Consider groups 1 and 2.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743200"/>
            <a:ext cx="335280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625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Network Theory: Community Detection </vt:lpstr>
      <vt:lpstr>PowerPoint Presentation</vt:lpstr>
      <vt:lpstr>A GLOBAL ALGORITHM (Kernighan and Lin, 1970)</vt:lpstr>
      <vt:lpstr>PowerPoint Presentation</vt:lpstr>
      <vt:lpstr>SPECTRAL POSITIONING </vt:lpstr>
      <vt:lpstr>PowerPoint Presentation</vt:lpstr>
      <vt:lpstr>Girvan and Newman Algorithm</vt:lpstr>
      <vt:lpstr>PowerPoint Presentation</vt:lpstr>
      <vt:lpstr>Positional Roles Analysis (1/4) </vt:lpstr>
      <vt:lpstr>PowerPoint Presentation</vt:lpstr>
      <vt:lpstr>Positional Roles Analysis (3/4)</vt:lpstr>
      <vt:lpstr>Positional Roles Analysis (4/4)</vt:lpstr>
      <vt:lpstr>Other equivalence groupings…</vt:lpstr>
      <vt:lpstr>Local Community Detection (1/4)</vt:lpstr>
      <vt:lpstr>Local Community Detection (2/4)</vt:lpstr>
      <vt:lpstr>Local Community Detection (3/4)</vt:lpstr>
      <vt:lpstr>Local Community Detection (4/4) A Greedy Algorithm </vt:lpstr>
      <vt:lpstr>Changes in Local modularity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Henry, Hexmoor</cp:lastModifiedBy>
  <cp:revision>14</cp:revision>
  <dcterms:created xsi:type="dcterms:W3CDTF">2012-10-17T18:10:48Z</dcterms:created>
  <dcterms:modified xsi:type="dcterms:W3CDTF">2012-10-31T19:58:45Z</dcterms:modified>
</cp:coreProperties>
</file>