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66" y="-108"/>
      </p:cViewPr>
      <p:guideLst>
        <p:guide orient="horz" pos="2160"/>
        <p:guide pos="2880"/>
      </p:guideLst>
    </p:cSldViewPr>
  </p:slideViewPr>
  <p:notesTextViewPr>
    <p:cViewPr>
      <p:scale>
        <a:sx n="1" d="1"/>
        <a:sy n="1" d="1"/>
      </p:scale>
      <p:origin x="0" y="0"/>
    </p:cViewPr>
  </p:notesTextViewPr>
  <p:sorterViewPr>
    <p:cViewPr>
      <p:scale>
        <a:sx n="100" d="100"/>
        <a:sy n="100" d="100"/>
      </p:scale>
      <p:origin x="0" y="19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smoothMarker"/>
        <c:varyColors val="0"/>
        <c:ser>
          <c:idx val="0"/>
          <c:order val="0"/>
          <c:tx>
            <c:strRef>
              <c:f>Sheet1!$B$1</c:f>
              <c:strCache>
                <c:ptCount val="1"/>
                <c:pt idx="0">
                  <c:v>C-Crawding</c:v>
                </c:pt>
              </c:strCache>
            </c:strRef>
          </c:tx>
          <c:marker>
            <c:symbol val="none"/>
          </c:marker>
          <c:xVal>
            <c:numRef>
              <c:f>Sheet1!$A$2:$A$4</c:f>
              <c:numCache>
                <c:formatCode>General</c:formatCode>
                <c:ptCount val="3"/>
                <c:pt idx="0">
                  <c:v>0</c:v>
                </c:pt>
                <c:pt idx="1">
                  <c:v>1</c:v>
                </c:pt>
                <c:pt idx="2">
                  <c:v>2</c:v>
                </c:pt>
              </c:numCache>
            </c:numRef>
          </c:xVal>
          <c:yVal>
            <c:numRef>
              <c:f>Sheet1!$B$2:$B$4</c:f>
              <c:numCache>
                <c:formatCode>General</c:formatCode>
                <c:ptCount val="3"/>
                <c:pt idx="0">
                  <c:v>0</c:v>
                </c:pt>
                <c:pt idx="1">
                  <c:v>3</c:v>
                </c:pt>
                <c:pt idx="2">
                  <c:v>0</c:v>
                </c:pt>
              </c:numCache>
            </c:numRef>
          </c:yVal>
          <c:smooth val="1"/>
        </c:ser>
        <c:dLbls>
          <c:showLegendKey val="0"/>
          <c:showVal val="0"/>
          <c:showCatName val="0"/>
          <c:showSerName val="0"/>
          <c:showPercent val="0"/>
          <c:showBubbleSize val="0"/>
        </c:dLbls>
        <c:axId val="69064576"/>
        <c:axId val="108744704"/>
      </c:scatterChart>
      <c:valAx>
        <c:axId val="69064576"/>
        <c:scaling>
          <c:orientation val="minMax"/>
        </c:scaling>
        <c:delete val="1"/>
        <c:axPos val="b"/>
        <c:title>
          <c:tx>
            <c:rich>
              <a:bodyPr/>
              <a:lstStyle/>
              <a:p>
                <a:pPr>
                  <a:defRPr/>
                </a:pPr>
                <a:r>
                  <a:rPr lang="en-US"/>
                  <a:t>Fraction of population</a:t>
                </a:r>
              </a:p>
              <a:p>
                <a:pPr>
                  <a:defRPr/>
                </a:pPr>
                <a:r>
                  <a:rPr lang="en-US"/>
                  <a:t> using the resource</a:t>
                </a:r>
              </a:p>
            </c:rich>
          </c:tx>
          <c:layout/>
          <c:overlay val="0"/>
        </c:title>
        <c:numFmt formatCode="General" sourceLinked="1"/>
        <c:majorTickMark val="none"/>
        <c:minorTickMark val="none"/>
        <c:tickLblPos val="none"/>
        <c:crossAx val="108744704"/>
        <c:crosses val="autoZero"/>
        <c:crossBetween val="midCat"/>
      </c:valAx>
      <c:valAx>
        <c:axId val="108744704"/>
        <c:scaling>
          <c:orientation val="minMax"/>
        </c:scaling>
        <c:delete val="1"/>
        <c:axPos val="l"/>
        <c:majorGridlines/>
        <c:title>
          <c:tx>
            <c:rich>
              <a:bodyPr/>
              <a:lstStyle/>
              <a:p>
                <a:pPr>
                  <a:defRPr/>
                </a:pPr>
                <a:r>
                  <a:rPr lang="en-US"/>
                  <a:t>Total revenue </a:t>
                </a:r>
              </a:p>
              <a:p>
                <a:pPr>
                  <a:defRPr/>
                </a:pPr>
                <a:r>
                  <a:rPr lang="en-US"/>
                  <a:t>From usage</a:t>
                </a:r>
              </a:p>
            </c:rich>
          </c:tx>
          <c:layout/>
          <c:overlay val="0"/>
        </c:title>
        <c:numFmt formatCode="General" sourceLinked="1"/>
        <c:majorTickMark val="none"/>
        <c:minorTickMark val="none"/>
        <c:tickLblPos val="none"/>
        <c:crossAx val="69064576"/>
        <c:crosses val="autoZero"/>
        <c:crossBetween val="midCat"/>
      </c:valAx>
    </c:plotArea>
    <c:legend>
      <c:legendPos val="r"/>
      <c:layout/>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F3B323-CA5C-4E64-83A6-AE159517E1A8}"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173042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3B323-CA5C-4E64-83A6-AE159517E1A8}"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154720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3B323-CA5C-4E64-83A6-AE159517E1A8}"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232329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3B323-CA5C-4E64-83A6-AE159517E1A8}"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92367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3B323-CA5C-4E64-83A6-AE159517E1A8}"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345041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F3B323-CA5C-4E64-83A6-AE159517E1A8}"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254885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F3B323-CA5C-4E64-83A6-AE159517E1A8}" type="datetimeFigureOut">
              <a:rPr lang="en-US" smtClean="0"/>
              <a:t>11/16/2012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1666677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F3B323-CA5C-4E64-83A6-AE159517E1A8}" type="datetimeFigureOut">
              <a:rPr lang="en-US" smtClean="0"/>
              <a:t>11/16/2012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72238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3B323-CA5C-4E64-83A6-AE159517E1A8}" type="datetimeFigureOut">
              <a:rPr lang="en-US" smtClean="0"/>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142907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3B323-CA5C-4E64-83A6-AE159517E1A8}"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281920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3B323-CA5C-4E64-83A6-AE159517E1A8}"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C8C68-3ADE-4B5E-81B7-F31592F1C888}" type="slidenum">
              <a:rPr lang="en-US" smtClean="0"/>
              <a:t>‹#›</a:t>
            </a:fld>
            <a:endParaRPr lang="en-US"/>
          </a:p>
        </p:txBody>
      </p:sp>
    </p:spTree>
    <p:extLst>
      <p:ext uri="{BB962C8B-B14F-4D97-AF65-F5344CB8AC3E}">
        <p14:creationId xmlns:p14="http://schemas.microsoft.com/office/powerpoint/2010/main" val="415557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3B323-CA5C-4E64-83A6-AE159517E1A8}" type="datetimeFigureOut">
              <a:rPr lang="en-US" smtClean="0"/>
              <a:t>11/16/2012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C8C68-3ADE-4B5E-81B7-F31592F1C888}" type="slidenum">
              <a:rPr lang="en-US" smtClean="0"/>
              <a:t>‹#›</a:t>
            </a:fld>
            <a:endParaRPr lang="en-US"/>
          </a:p>
        </p:txBody>
      </p:sp>
    </p:spTree>
    <p:extLst>
      <p:ext uri="{BB962C8B-B14F-4D97-AF65-F5344CB8AC3E}">
        <p14:creationId xmlns:p14="http://schemas.microsoft.com/office/powerpoint/2010/main" val="1765034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1939"/>
            <a:ext cx="8153400" cy="2862322"/>
          </a:xfrm>
        </p:spPr>
        <p:txBody>
          <a:bodyPr>
            <a:spAutoFit/>
          </a:bodyPr>
          <a:lstStyle/>
          <a:p>
            <a:pPr lvl="0"/>
            <a:r>
              <a:rPr lang="en-US" sz="4800" dirty="0">
                <a:latin typeface="Times New Roman" pitchFamily="18" charset="0"/>
                <a:cs typeface="Times New Roman" pitchFamily="18" charset="0"/>
              </a:rPr>
              <a:t>Network Theory:</a:t>
            </a:r>
            <a:br>
              <a:rPr lang="en-US" sz="4800" dirty="0">
                <a:latin typeface="Times New Roman" pitchFamily="18" charset="0"/>
                <a:cs typeface="Times New Roman" pitchFamily="18" charset="0"/>
              </a:rPr>
            </a:br>
            <a:r>
              <a:rPr lang="en-US" dirty="0">
                <a:latin typeface="Times New Roman" pitchFamily="18" charset="0"/>
                <a:cs typeface="Times New Roman" pitchFamily="18" charset="0"/>
              </a:rPr>
              <a:t>Computational Phenomena and Processes</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Institutions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a:bodyPr>
          <a:lstStyle/>
          <a:p>
            <a:r>
              <a:rPr lang="en-US" dirty="0">
                <a:solidFill>
                  <a:schemeClr val="tx1"/>
                </a:solidFill>
                <a:latin typeface="Times New Roman" pitchFamily="18" charset="0"/>
                <a:cs typeface="Times New Roman" pitchFamily="18" charset="0"/>
              </a:rPr>
              <a:t>Dr. Henry </a:t>
            </a:r>
            <a:r>
              <a:rPr lang="en-US" dirty="0" err="1">
                <a:solidFill>
                  <a:schemeClr val="tx1"/>
                </a:solidFill>
                <a:latin typeface="Times New Roman" pitchFamily="18" charset="0"/>
                <a:cs typeface="Times New Roman" pitchFamily="18" charset="0"/>
              </a:rPr>
              <a:t>Hexmoor</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Department of Computer Science</a:t>
            </a:r>
            <a:br>
              <a:rPr lang="en-US" dirty="0">
                <a:solidFill>
                  <a:schemeClr val="tx1"/>
                </a:solidFill>
                <a:latin typeface="Times New Roman" pitchFamily="18" charset="0"/>
                <a:cs typeface="Times New Roman" pitchFamily="18" charset="0"/>
              </a:rPr>
            </a:br>
            <a:r>
              <a:rPr lang="en-US" dirty="0">
                <a:solidFill>
                  <a:schemeClr val="tx1"/>
                </a:solidFill>
                <a:latin typeface="Times New Roman" pitchFamily="18" charset="0"/>
                <a:cs typeface="Times New Roman" pitchFamily="18" charset="0"/>
              </a:rPr>
              <a:t>Southern Illinois University Carbondale</a:t>
            </a:r>
            <a:endParaRPr lang="en-US" dirty="0">
              <a:solidFill>
                <a:schemeClr val="tx1"/>
              </a:solidFill>
            </a:endParaRPr>
          </a:p>
        </p:txBody>
      </p:sp>
    </p:spTree>
    <p:extLst>
      <p:ext uri="{BB962C8B-B14F-4D97-AF65-F5344CB8AC3E}">
        <p14:creationId xmlns:p14="http://schemas.microsoft.com/office/powerpoint/2010/main" val="2230826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Borda Count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With k alternatives, voter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gives k-1 to her prior choice, k-2 to her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and so on. Alternatives are ordered based on sum of this weights gives by voters</a:t>
            </a:r>
          </a:p>
          <a:p>
            <a:r>
              <a:rPr lang="en-US" dirty="0" smtClean="0">
                <a:latin typeface="Times New Roman" pitchFamily="18" charset="0"/>
                <a:cs typeface="Times New Roman" pitchFamily="18" charset="0"/>
              </a:rPr>
              <a:t>Borda Count suffers from pathological as well</a:t>
            </a:r>
          </a:p>
          <a:p>
            <a:r>
              <a:rPr lang="en-US" b="1" dirty="0" smtClean="0">
                <a:latin typeface="Times New Roman" pitchFamily="18" charset="0"/>
                <a:cs typeface="Times New Roman" pitchFamily="18" charset="0"/>
              </a:rPr>
              <a:t>Arrow’s impossibility theorem:  </a:t>
            </a:r>
            <a:r>
              <a:rPr lang="en-US" dirty="0" smtClean="0">
                <a:latin typeface="Times New Roman" pitchFamily="18" charset="0"/>
                <a:cs typeface="Times New Roman" pitchFamily="18" charset="0"/>
              </a:rPr>
              <a:t>Proves there isn’t a voting system free from pathology.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798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Single peaked preference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preference that clearly identifies top candidate at the peak.</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cxnSp>
        <p:nvCxnSpPr>
          <p:cNvPr id="7" name="Straight Arrow Connector 6"/>
          <p:cNvCxnSpPr/>
          <p:nvPr/>
        </p:nvCxnSpPr>
        <p:spPr>
          <a:xfrm flipV="1">
            <a:off x="2514600" y="2667000"/>
            <a:ext cx="0" cy="1676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514600" y="4343400"/>
            <a:ext cx="2362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2971800" y="3048000"/>
            <a:ext cx="533400" cy="45720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3505200" y="3048000"/>
            <a:ext cx="914400" cy="685800"/>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4343400" y="2895600"/>
            <a:ext cx="1524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Top candidate</a:t>
            </a:r>
            <a:endParaRPr lang="en-US" dirty="0">
              <a:latin typeface="Times New Roman" pitchFamily="18" charset="0"/>
              <a:cs typeface="Times New Roman" pitchFamily="18" charset="0"/>
            </a:endParaRPr>
          </a:p>
        </p:txBody>
      </p:sp>
      <p:cxnSp>
        <p:nvCxnSpPr>
          <p:cNvPr id="16" name="Straight Arrow Connector 15"/>
          <p:cNvCxnSpPr/>
          <p:nvPr/>
        </p:nvCxnSpPr>
        <p:spPr>
          <a:xfrm flipH="1" flipV="1">
            <a:off x="3810000" y="3048000"/>
            <a:ext cx="533400" cy="322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914400" y="2895600"/>
            <a:ext cx="16002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             ranking</a:t>
            </a:r>
            <a:endParaRPr lang="en-US" dirty="0">
              <a:latin typeface="Times New Roman" pitchFamily="18" charset="0"/>
              <a:cs typeface="Times New Roman" pitchFamily="18" charset="0"/>
            </a:endParaRPr>
          </a:p>
        </p:txBody>
      </p:sp>
      <p:sp>
        <p:nvSpPr>
          <p:cNvPr id="19" name="TextBox 18"/>
          <p:cNvSpPr txBox="1"/>
          <p:nvPr/>
        </p:nvSpPr>
        <p:spPr>
          <a:xfrm>
            <a:off x="5105400" y="4191000"/>
            <a:ext cx="1524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alternatives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5041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Single peaked preference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Proposition: </a:t>
            </a:r>
            <a:r>
              <a:rPr lang="en-US" dirty="0" smtClean="0">
                <a:latin typeface="Times New Roman" pitchFamily="18" charset="0"/>
                <a:cs typeface="Times New Roman" pitchFamily="18" charset="0"/>
              </a:rPr>
              <a:t>If all individual ranking are single peaked, then majority rule applied to all pairs of alternatives produce a preference relation that is complete and transitive.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4055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Median Favorite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Let’s have individual voters each have an ordered list of candidates. Find the candidate that is at the median of all ordered lists.</a:t>
            </a:r>
          </a:p>
          <a:p>
            <a:endParaRPr lang="en-US" dirty="0">
              <a:latin typeface="Times New Roman" pitchFamily="18" charset="0"/>
              <a:cs typeface="Times New Roman" pitchFamily="18" charset="0"/>
            </a:endParaRPr>
          </a:p>
          <a:p>
            <a:r>
              <a:rPr lang="en-US" u="sng" dirty="0" smtClean="0">
                <a:latin typeface="Times New Roman" pitchFamily="18" charset="0"/>
                <a:cs typeface="Times New Roman" pitchFamily="18" charset="0"/>
              </a:rPr>
              <a:t>Theorem</a:t>
            </a:r>
            <a:r>
              <a:rPr lang="en-US" dirty="0" smtClean="0">
                <a:latin typeface="Times New Roman" pitchFamily="18" charset="0"/>
                <a:cs typeface="Times New Roman" pitchFamily="18" charset="0"/>
              </a:rPr>
              <a:t>: the median candidate defeats every other alternatives in pairwise majority vote.</a:t>
            </a:r>
          </a:p>
        </p:txBody>
      </p:sp>
    </p:spTree>
    <p:extLst>
      <p:ext uri="{BB962C8B-B14F-4D97-AF65-F5344CB8AC3E}">
        <p14:creationId xmlns:p14="http://schemas.microsoft.com/office/powerpoint/2010/main" val="122672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686800" cy="4191000"/>
          </a:xfrm>
        </p:spPr>
        <p:txBody>
          <a:bodyPr>
            <a:normAutofit/>
          </a:bodyPr>
          <a:lstStyle/>
          <a:p>
            <a:pPr>
              <a:buNone/>
            </a:pPr>
            <a:r>
              <a:rPr lang="en-US" sz="2800" dirty="0" smtClean="0">
                <a:latin typeface="Times New Roman" pitchFamily="18" charset="0"/>
                <a:cs typeface="Times New Roman" pitchFamily="18" charset="0"/>
              </a:rPr>
              <a:t>The following holds in a market equilibrium</a:t>
            </a:r>
            <a:r>
              <a:rPr lang="en-US" sz="3600" dirty="0" smtClean="0">
                <a:latin typeface="Times New Roman" pitchFamily="18" charset="0"/>
                <a:cs typeface="Times New Roman" pitchFamily="18" charset="0"/>
              </a:rPr>
              <a:t>: </a:t>
            </a:r>
          </a:p>
          <a:p>
            <a:pPr>
              <a:buNone/>
            </a:pPr>
            <a:endParaRPr lang="en-US" sz="2800" dirty="0" smtClean="0">
              <a:latin typeface="Times New Roman" pitchFamily="18" charset="0"/>
              <a:cs typeface="Times New Roman" pitchFamily="18" charset="0"/>
            </a:endParaRPr>
          </a:p>
          <a:p>
            <a:pPr marL="914400" lvl="1" indent="-514350">
              <a:buFont typeface="+mj-lt"/>
              <a:buAutoNum type="arabicPeriod"/>
            </a:pPr>
            <a:r>
              <a:rPr lang="en-US" dirty="0" smtClean="0">
                <a:latin typeface="Times New Roman" pitchFamily="18" charset="0"/>
                <a:cs typeface="Times New Roman" pitchFamily="18" charset="0"/>
              </a:rPr>
              <a:t>The value of consumer good &gt; the cost of consumer good</a:t>
            </a:r>
          </a:p>
          <a:p>
            <a:pPr marL="914400" lvl="1" indent="-514350">
              <a:buFont typeface="+mj-lt"/>
              <a:buAutoNum type="arabicPeriod"/>
            </a:pPr>
            <a:r>
              <a:rPr lang="en-US" dirty="0">
                <a:latin typeface="Times New Roman" pitchFamily="18" charset="0"/>
                <a:cs typeface="Times New Roman" pitchFamily="18" charset="0"/>
              </a:rPr>
              <a:t>Goods are assigned to consumers who value them the </a:t>
            </a:r>
            <a:r>
              <a:rPr lang="en-US" dirty="0" smtClean="0">
                <a:latin typeface="Times New Roman" pitchFamily="18" charset="0"/>
                <a:cs typeface="Times New Roman" pitchFamily="18" charset="0"/>
              </a:rPr>
              <a:t>most. This is evident in prices paid for goods.</a:t>
            </a:r>
            <a:endParaRPr lang="en-US" dirty="0">
              <a:latin typeface="Times New Roman" pitchFamily="18" charset="0"/>
              <a:cs typeface="Times New Roman" pitchFamily="18" charset="0"/>
            </a:endParaRPr>
          </a:p>
          <a:p>
            <a:pPr marL="914400" lvl="1" indent="-514350">
              <a:buFont typeface="+mj-lt"/>
              <a:buAutoNum type="arabicPeriod"/>
            </a:pPr>
            <a:r>
              <a:rPr lang="en-US" dirty="0">
                <a:latin typeface="Times New Roman" pitchFamily="18" charset="0"/>
                <a:cs typeface="Times New Roman" pitchFamily="18" charset="0"/>
              </a:rPr>
              <a:t>Total consumer good </a:t>
            </a:r>
            <a:r>
              <a:rPr lang="en-US" dirty="0" smtClean="0">
                <a:latin typeface="Times New Roman" pitchFamily="18" charset="0"/>
                <a:cs typeface="Times New Roman" pitchFamily="18" charset="0"/>
              </a:rPr>
              <a:t>value -</a:t>
            </a:r>
            <a:r>
              <a:rPr lang="en-US" dirty="0">
                <a:latin typeface="Times New Roman" pitchFamily="18" charset="0"/>
                <a:cs typeface="Times New Roman" pitchFamily="18" charset="0"/>
              </a:rPr>
              <a:t>Total good cost = Social surplus from property </a:t>
            </a:r>
            <a:r>
              <a:rPr lang="en-US" dirty="0" smtClean="0">
                <a:latin typeface="Times New Roman" pitchFamily="18" charset="0"/>
                <a:cs typeface="Times New Roman" pitchFamily="18" charset="0"/>
              </a:rPr>
              <a:t>rights</a:t>
            </a:r>
            <a:r>
              <a:rPr lang="en-US"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extBox 1"/>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51304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lstStyle/>
          <a:p>
            <a:r>
              <a:rPr lang="en-US" sz="2800" i="1" dirty="0" smtClean="0">
                <a:latin typeface="Times New Roman" pitchFamily="18" charset="0"/>
                <a:cs typeface="Times New Roman" pitchFamily="18" charset="0"/>
              </a:rPr>
              <a:t>Externality</a:t>
            </a:r>
            <a:r>
              <a:rPr lang="en-US" sz="2800" dirty="0" smtClean="0">
                <a:latin typeface="Times New Roman" pitchFamily="18" charset="0"/>
                <a:cs typeface="Times New Roman" pitchFamily="18" charset="0"/>
              </a:rPr>
              <a:t> occurs when these are social surpluses beyond the ones from property right. It can be positive, benefiting same people; e.g, technological advances helping quality of life for all people.</a:t>
            </a:r>
          </a:p>
          <a:p>
            <a:r>
              <a:rPr lang="en-US" sz="2800" dirty="0" smtClean="0">
                <a:latin typeface="Times New Roman" pitchFamily="18" charset="0"/>
                <a:cs typeface="Times New Roman" pitchFamily="18" charset="0"/>
              </a:rPr>
              <a:t>It can be negative for some people; e.g, Apple products </a:t>
            </a:r>
            <a:r>
              <a:rPr lang="en-US" sz="2800" dirty="0" smtClean="0">
                <a:latin typeface="Times New Roman" pitchFamily="18" charset="0"/>
                <a:cs typeface="Times New Roman" pitchFamily="18" charset="0"/>
              </a:rPr>
              <a:t>negatively affecting </a:t>
            </a:r>
            <a:r>
              <a:rPr lang="en-US" sz="2800" dirty="0" smtClean="0">
                <a:latin typeface="Times New Roman" pitchFamily="18" charset="0"/>
                <a:cs typeface="Times New Roman" pitchFamily="18" charset="0"/>
              </a:rPr>
              <a:t>Asian workers.</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67438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Consider a restaurant as an example: </a:t>
            </a:r>
          </a:p>
          <a:p>
            <a:r>
              <a:rPr lang="en-US" sz="2800" dirty="0" smtClean="0">
                <a:latin typeface="Times New Roman" pitchFamily="18" charset="0"/>
                <a:cs typeface="Times New Roman" pitchFamily="18" charset="0"/>
              </a:rPr>
              <a:t>A </a:t>
            </a:r>
            <a:r>
              <a:rPr lang="en-US" sz="2800" dirty="0" smtClean="0">
                <a:latin typeface="Times New Roman" pitchFamily="18" charset="0"/>
                <a:cs typeface="Times New Roman" pitchFamily="18" charset="0"/>
              </a:rPr>
              <a:t>consumer buy $5 smokes a cigar.</a:t>
            </a:r>
          </a:p>
          <a:p>
            <a:r>
              <a:rPr lang="en-US" sz="2800" dirty="0" smtClean="0">
                <a:latin typeface="Times New Roman" pitchFamily="18" charset="0"/>
                <a:cs typeface="Times New Roman" pitchFamily="18" charset="0"/>
              </a:rPr>
              <a:t> Another consumer suffers $10. If benefit beyond cost is $5;</a:t>
            </a:r>
          </a:p>
          <a:p>
            <a:r>
              <a:rPr lang="en-US" sz="2800" dirty="0" smtClean="0">
                <a:latin typeface="Times New Roman" pitchFamily="18" charset="0"/>
                <a:cs typeface="Times New Roman" pitchFamily="18" charset="0"/>
              </a:rPr>
              <a:t>benefit=$15</a:t>
            </a:r>
          </a:p>
          <a:p>
            <a:r>
              <a:rPr lang="en-US" sz="2800" dirty="0" smtClean="0">
                <a:latin typeface="Times New Roman" pitchFamily="18" charset="0"/>
                <a:cs typeface="Times New Roman" pitchFamily="18" charset="0"/>
              </a:rPr>
              <a:t>surplus=$15-$10=$5</a:t>
            </a:r>
          </a:p>
          <a:p>
            <a:pPr>
              <a:buNone/>
            </a:pPr>
            <a:endParaRPr lang="en-US" sz="2800" dirty="0">
              <a:latin typeface="Times New Roman" pitchFamily="18" charset="0"/>
              <a:cs typeface="Times New Roman" pitchFamily="18" charset="0"/>
            </a:endParaRP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20345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buNone/>
            </a:pPr>
            <a:r>
              <a:rPr lang="en-US" sz="2800" dirty="0" smtClean="0">
                <a:latin typeface="Times New Roman" pitchFamily="18" charset="0"/>
                <a:cs typeface="Times New Roman" pitchFamily="18" charset="0"/>
              </a:rPr>
              <a:t>There are several alternative for compensation</a:t>
            </a:r>
            <a:r>
              <a:rPr lang="en-US" sz="2800" dirty="0" smtClean="0">
                <a:latin typeface="Times New Roman" pitchFamily="18" charset="0"/>
                <a:cs typeface="Times New Roman" pitchFamily="18" charset="0"/>
              </a:rPr>
              <a:t>. There are problems arising from each.</a:t>
            </a:r>
          </a:p>
          <a:p>
            <a:pPr>
              <a:buNone/>
            </a:pPr>
            <a:endParaRPr lang="en-US" sz="2800" dirty="0" smtClean="0">
              <a:latin typeface="Times New Roman" pitchFamily="18" charset="0"/>
              <a:cs typeface="Times New Roman" pitchFamily="18" charset="0"/>
            </a:endParaRPr>
          </a:p>
          <a:p>
            <a:pPr marL="514350" indent="-514350">
              <a:buFont typeface="+mj-lt"/>
              <a:buAutoNum type="arabicPeriod"/>
            </a:pPr>
            <a:r>
              <a:rPr lang="en-US" sz="2800" dirty="0" smtClean="0">
                <a:latin typeface="Times New Roman" pitchFamily="18" charset="0"/>
                <a:cs typeface="Times New Roman" pitchFamily="18" charset="0"/>
              </a:rPr>
              <a:t>Pay the consumer for </a:t>
            </a:r>
            <a:r>
              <a:rPr lang="en-US" sz="2800" dirty="0" smtClean="0">
                <a:latin typeface="Times New Roman" pitchFamily="18" charset="0"/>
                <a:cs typeface="Times New Roman" pitchFamily="18" charset="0"/>
              </a:rPr>
              <a:t>her suffering</a:t>
            </a:r>
            <a:endParaRPr lang="en-US" sz="2800" dirty="0" smtClean="0">
              <a:latin typeface="Times New Roman" pitchFamily="18" charset="0"/>
              <a:cs typeface="Times New Roman" pitchFamily="18" charset="0"/>
            </a:endParaRPr>
          </a:p>
          <a:p>
            <a:pPr marL="514350" indent="-514350">
              <a:buFont typeface="+mj-lt"/>
              <a:buAutoNum type="arabicPeriod"/>
            </a:pPr>
            <a:r>
              <a:rPr lang="en-US" sz="2800" dirty="0" smtClean="0">
                <a:latin typeface="Times New Roman" pitchFamily="18" charset="0"/>
                <a:cs typeface="Times New Roman" pitchFamily="18" charset="0"/>
              </a:rPr>
              <a:t>Convert </a:t>
            </a:r>
            <a:r>
              <a:rPr lang="en-US" sz="2800" dirty="0" smtClean="0">
                <a:latin typeface="Times New Roman" pitchFamily="18" charset="0"/>
                <a:cs typeface="Times New Roman" pitchFamily="18" charset="0"/>
              </a:rPr>
              <a:t>“smoke </a:t>
            </a:r>
            <a:r>
              <a:rPr lang="en-US" sz="2800" dirty="0" smtClean="0">
                <a:latin typeface="Times New Roman" pitchFamily="18" charset="0"/>
                <a:cs typeface="Times New Roman" pitchFamily="18" charset="0"/>
              </a:rPr>
              <a:t>free </a:t>
            </a:r>
            <a:r>
              <a:rPr lang="en-US" sz="2800" dirty="0" smtClean="0">
                <a:latin typeface="Times New Roman" pitchFamily="18" charset="0"/>
                <a:cs typeface="Times New Roman" pitchFamily="18" charset="0"/>
              </a:rPr>
              <a:t>air” in the restaurant into </a:t>
            </a:r>
            <a:r>
              <a:rPr lang="en-US" sz="2800" dirty="0" smtClean="0">
                <a:latin typeface="Times New Roman" pitchFamily="18" charset="0"/>
                <a:cs typeface="Times New Roman" pitchFamily="18" charset="0"/>
              </a:rPr>
              <a:t>a commodity to be traded</a:t>
            </a:r>
          </a:p>
          <a:p>
            <a:pPr marL="514350" indent="-514350">
              <a:buFont typeface="+mj-lt"/>
              <a:buAutoNum type="arabicPeriod"/>
            </a:pPr>
            <a:r>
              <a:rPr lang="en-US" sz="2800" dirty="0" smtClean="0">
                <a:latin typeface="Times New Roman" pitchFamily="18" charset="0"/>
                <a:cs typeface="Times New Roman" pitchFamily="18" charset="0"/>
              </a:rPr>
              <a:t>Pass a law prohibiting public </a:t>
            </a:r>
            <a:r>
              <a:rPr lang="en-US" sz="2800" dirty="0" smtClean="0">
                <a:latin typeface="Times New Roman" pitchFamily="18" charset="0"/>
                <a:cs typeface="Times New Roman" pitchFamily="18" charset="0"/>
              </a:rPr>
              <a:t>smoking.</a:t>
            </a:r>
            <a:endParaRPr lang="en-US" sz="2800" dirty="0">
              <a:latin typeface="Times New Roman" pitchFamily="18" charset="0"/>
              <a:cs typeface="Times New Roman" pitchFamily="18" charset="0"/>
            </a:endParaRP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80943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05800" cy="4525963"/>
          </a:xfrm>
        </p:spPr>
        <p:txBody>
          <a:bodyPr/>
          <a:lstStyle/>
          <a:p>
            <a:r>
              <a:rPr lang="en-US" dirty="0" smtClean="0">
                <a:latin typeface="Times New Roman" pitchFamily="18" charset="0"/>
                <a:cs typeface="Times New Roman" pitchFamily="18" charset="0"/>
              </a:rPr>
              <a:t>Tragedy of commons—sharing a common resource</a:t>
            </a:r>
          </a:p>
          <a:p>
            <a:endParaRPr lang="en-US" dirty="0">
              <a:latin typeface="Times New Roman" pitchFamily="18" charset="0"/>
              <a:cs typeface="Times New Roman" pitchFamily="18" charset="0"/>
            </a:endParaRPr>
          </a:p>
        </p:txBody>
      </p:sp>
      <p:graphicFrame>
        <p:nvGraphicFramePr>
          <p:cNvPr id="4" name="Chart 3"/>
          <p:cNvGraphicFramePr/>
          <p:nvPr>
            <p:extLst>
              <p:ext uri="{D42A27DB-BD31-4B8C-83A1-F6EECF244321}">
                <p14:modId xmlns:p14="http://schemas.microsoft.com/office/powerpoint/2010/main" val="3871781756"/>
              </p:ext>
            </p:extLst>
          </p:nvPr>
        </p:nvGraphicFramePr>
        <p:xfrm>
          <a:off x="1295400" y="2362200"/>
          <a:ext cx="64770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019300" y="0"/>
            <a:ext cx="5105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Markets as Institutions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20936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763000" cy="1143000"/>
          </a:xfrm>
        </p:spPr>
        <p:txBody>
          <a:bodyPr>
            <a:normAutofit/>
          </a:bodyPr>
          <a:lstStyle/>
          <a:p>
            <a:r>
              <a:rPr lang="en-US" sz="2800" dirty="0" smtClean="0">
                <a:latin typeface="Times New Roman" pitchFamily="18" charset="0"/>
                <a:cs typeface="Times New Roman" pitchFamily="18" charset="0"/>
              </a:rPr>
              <a:t>John </a:t>
            </a:r>
            <a:r>
              <a:rPr lang="en-US" sz="2800" dirty="0" err="1" smtClean="0">
                <a:latin typeface="Times New Roman" pitchFamily="18" charset="0"/>
                <a:cs typeface="Times New Roman" pitchFamily="18" charset="0"/>
              </a:rPr>
              <a:t>Coase’s</a:t>
            </a:r>
            <a:r>
              <a:rPr lang="en-US" sz="2800" dirty="0" smtClean="0">
                <a:latin typeface="Times New Roman" pitchFamily="18" charset="0"/>
                <a:cs typeface="Times New Roman" pitchFamily="18" charset="0"/>
              </a:rPr>
              <a:t> Theorem using </a:t>
            </a:r>
            <a:r>
              <a:rPr lang="en-US" sz="2800" dirty="0" smtClean="0">
                <a:latin typeface="Times New Roman" pitchFamily="18" charset="0"/>
                <a:cs typeface="Times New Roman" pitchFamily="18" charset="0"/>
              </a:rPr>
              <a:t>on </a:t>
            </a:r>
            <a:r>
              <a:rPr lang="en-US" sz="2800" dirty="0" smtClean="0">
                <a:latin typeface="Times New Roman" pitchFamily="18" charset="0"/>
                <a:cs typeface="Times New Roman" pitchFamily="18" charset="0"/>
              </a:rPr>
              <a:t>example: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3687763"/>
          </a:xfrm>
        </p:spPr>
        <p:txBody>
          <a:bodyPr>
            <a:normAutofit/>
          </a:bodyPr>
          <a:lstStyle/>
          <a:p>
            <a:r>
              <a:rPr lang="en-US" sz="2800" dirty="0" smtClean="0">
                <a:latin typeface="Times New Roman" pitchFamily="18" charset="0"/>
                <a:cs typeface="Times New Roman" pitchFamily="18" charset="0"/>
              </a:rPr>
              <a:t>Consider a baker and a doctor who share an office building.</a:t>
            </a:r>
          </a:p>
          <a:p>
            <a:r>
              <a:rPr lang="en-US" sz="2800" dirty="0" smtClean="0">
                <a:latin typeface="Times New Roman" pitchFamily="18" charset="0"/>
                <a:cs typeface="Times New Roman" pitchFamily="18" charset="0"/>
              </a:rPr>
              <a:t>Problem: baker’s machinery disturbs the doctor’s medical practice who is responsible for externalities.</a:t>
            </a: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8782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1718" y="0"/>
            <a:ext cx="6934200" cy="563562"/>
          </a:xfrm>
        </p:spPr>
        <p:txBody>
          <a:bodyPr>
            <a:normAutofit fontScale="90000"/>
          </a:bodyPr>
          <a:lstStyle/>
          <a:p>
            <a:r>
              <a:rPr lang="en-US" dirty="0" smtClean="0">
                <a:latin typeface="Times New Roman" pitchFamily="18" charset="0"/>
                <a:cs typeface="Times New Roman" pitchFamily="18" charset="0"/>
              </a:rPr>
              <a:t>Institutions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304800" y="838200"/>
            <a:ext cx="8229600" cy="5913521"/>
          </a:xfrm>
        </p:spPr>
        <p:txBody>
          <a:bodyPr>
            <a:normAutofit fontScale="92500"/>
          </a:bodyPr>
          <a:lstStyle/>
          <a:p>
            <a:pPr marL="0" indent="0">
              <a:buNone/>
            </a:pPr>
            <a:r>
              <a:rPr lang="en-US" dirty="0" smtClean="0">
                <a:latin typeface="Times New Roman" pitchFamily="18" charset="0"/>
                <a:cs typeface="Times New Roman" pitchFamily="18" charset="0"/>
              </a:rPr>
              <a:t>A set of rules and norms that guide collective action.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The stock exchange</a:t>
            </a:r>
          </a:p>
          <a:p>
            <a:pPr marL="0" indent="0">
              <a:buNone/>
            </a:pPr>
            <a:r>
              <a:rPr lang="en-US" dirty="0" smtClean="0">
                <a:latin typeface="Times New Roman" pitchFamily="18" charset="0"/>
                <a:cs typeface="Times New Roman" pitchFamily="18" charset="0"/>
              </a:rPr>
              <a:t>Consider </a:t>
            </a:r>
            <a:r>
              <a:rPr lang="en-US" dirty="0" err="1" smtClean="0">
                <a:latin typeface="Times New Roman" pitchFamily="18" charset="0"/>
                <a:cs typeface="Times New Roman" pitchFamily="18" charset="0"/>
              </a:rPr>
              <a:t>Braess’s</a:t>
            </a:r>
            <a:r>
              <a:rPr lang="en-US" dirty="0" smtClean="0">
                <a:latin typeface="Times New Roman" pitchFamily="18" charset="0"/>
                <a:cs typeface="Times New Roman" pitchFamily="18" charset="0"/>
              </a:rPr>
              <a:t> Paradox</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Braess</a:t>
            </a:r>
            <a:r>
              <a:rPr lang="en-US" dirty="0" smtClean="0">
                <a:latin typeface="Times New Roman" pitchFamily="18" charset="0"/>
                <a:cs typeface="Times New Roman" pitchFamily="18" charset="0"/>
              </a:rPr>
              <a:t> Researched road traffic and found counter intuitive results. Consider the following routes</a:t>
            </a:r>
          </a:p>
          <a:p>
            <a:pPr marL="0" indent="0" algn="just">
              <a:buNone/>
            </a:pPr>
            <a:endParaRPr lang="en-US" dirty="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X= number of cars </a:t>
            </a:r>
            <a:r>
              <a:rPr lang="en-US" sz="1600" dirty="0">
                <a:latin typeface="Times New Roman" pitchFamily="18" charset="0"/>
                <a:cs typeface="Times New Roman" pitchFamily="18" charset="0"/>
              </a:rPr>
              <a:t>traveling the path                 </a:t>
            </a:r>
          </a:p>
        </p:txBody>
      </p:sp>
      <p:sp>
        <p:nvSpPr>
          <p:cNvPr id="17" name="TextBox 16"/>
          <p:cNvSpPr txBox="1"/>
          <p:nvPr/>
        </p:nvSpPr>
        <p:spPr>
          <a:xfrm>
            <a:off x="1981744" y="3990293"/>
            <a:ext cx="338554" cy="369332"/>
          </a:xfrm>
          <a:prstGeom prst="rect">
            <a:avLst/>
          </a:prstGeom>
          <a:noFill/>
        </p:spPr>
        <p:txBody>
          <a:bodyPr wrap="none" rtlCol="0">
            <a:spAutoFit/>
          </a:bodyPr>
          <a:lstStyle/>
          <a:p>
            <a:r>
              <a:rPr lang="en-US" dirty="0">
                <a:latin typeface="Times New Roman" pitchFamily="18" charset="0"/>
                <a:cs typeface="Times New Roman" pitchFamily="18" charset="0"/>
              </a:rPr>
              <a:t>C</a:t>
            </a:r>
          </a:p>
        </p:txBody>
      </p:sp>
      <p:sp>
        <p:nvSpPr>
          <p:cNvPr id="18" name="TextBox 17"/>
          <p:cNvSpPr txBox="1"/>
          <p:nvPr/>
        </p:nvSpPr>
        <p:spPr>
          <a:xfrm>
            <a:off x="838200" y="5073134"/>
            <a:ext cx="152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9" name="TextBox 18"/>
          <p:cNvSpPr txBox="1"/>
          <p:nvPr/>
        </p:nvSpPr>
        <p:spPr>
          <a:xfrm>
            <a:off x="2087417" y="6172200"/>
            <a:ext cx="21573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sp>
        <p:nvSpPr>
          <p:cNvPr id="20" name="TextBox 19"/>
          <p:cNvSpPr txBox="1"/>
          <p:nvPr/>
        </p:nvSpPr>
        <p:spPr>
          <a:xfrm>
            <a:off x="3276600" y="5084618"/>
            <a:ext cx="228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22" name="TextBox 21"/>
          <p:cNvSpPr txBox="1"/>
          <p:nvPr/>
        </p:nvSpPr>
        <p:spPr>
          <a:xfrm>
            <a:off x="990600" y="44958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X/100</a:t>
            </a:r>
            <a:endParaRPr lang="en-US" dirty="0">
              <a:latin typeface="Times New Roman" pitchFamily="18" charset="0"/>
              <a:cs typeface="Times New Roman" pitchFamily="18" charset="0"/>
            </a:endParaRPr>
          </a:p>
        </p:txBody>
      </p:sp>
      <p:sp>
        <p:nvSpPr>
          <p:cNvPr id="23" name="TextBox 22"/>
          <p:cNvSpPr txBox="1"/>
          <p:nvPr/>
        </p:nvSpPr>
        <p:spPr>
          <a:xfrm>
            <a:off x="2743200" y="57150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X/100</a:t>
            </a:r>
            <a:endParaRPr lang="en-US" dirty="0">
              <a:latin typeface="Times New Roman" pitchFamily="18" charset="0"/>
              <a:cs typeface="Times New Roman" pitchFamily="18" charset="0"/>
            </a:endParaRPr>
          </a:p>
        </p:txBody>
      </p:sp>
      <p:sp>
        <p:nvSpPr>
          <p:cNvPr id="24" name="TextBox 23"/>
          <p:cNvSpPr txBox="1"/>
          <p:nvPr/>
        </p:nvSpPr>
        <p:spPr>
          <a:xfrm>
            <a:off x="2705099" y="4398818"/>
            <a:ext cx="49530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45</a:t>
            </a:r>
            <a:endParaRPr lang="en-US" dirty="0">
              <a:latin typeface="Times New Roman" pitchFamily="18" charset="0"/>
              <a:cs typeface="Times New Roman" pitchFamily="18" charset="0"/>
            </a:endParaRPr>
          </a:p>
        </p:txBody>
      </p:sp>
      <p:sp>
        <p:nvSpPr>
          <p:cNvPr id="25" name="TextBox 24"/>
          <p:cNvSpPr txBox="1"/>
          <p:nvPr/>
        </p:nvSpPr>
        <p:spPr>
          <a:xfrm>
            <a:off x="990600" y="5585568"/>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45</a:t>
            </a:r>
            <a:endParaRPr lang="en-US" dirty="0">
              <a:latin typeface="Times New Roman" pitchFamily="18" charset="0"/>
              <a:cs typeface="Times New Roman" pitchFamily="18" charset="0"/>
            </a:endParaRPr>
          </a:p>
        </p:txBody>
      </p:sp>
      <p:cxnSp>
        <p:nvCxnSpPr>
          <p:cNvPr id="27" name="Straight Arrow Connector 26"/>
          <p:cNvCxnSpPr/>
          <p:nvPr/>
        </p:nvCxnSpPr>
        <p:spPr>
          <a:xfrm flipV="1">
            <a:off x="1159710" y="4398818"/>
            <a:ext cx="991311" cy="858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219200" y="5269284"/>
            <a:ext cx="976083" cy="815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2195283" y="5269284"/>
            <a:ext cx="1005117" cy="815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195283" y="4398818"/>
            <a:ext cx="1005117" cy="858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515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normAutofit/>
          </a:bodyPr>
          <a:lstStyle/>
          <a:p>
            <a:r>
              <a:rPr lang="en-US" sz="2800" dirty="0" smtClean="0">
                <a:latin typeface="Times New Roman" pitchFamily="18" charset="0"/>
                <a:cs typeface="Times New Roman" pitchFamily="18" charset="0"/>
              </a:rPr>
              <a:t>Baker can buy quieter machinery for $50. Doctor can sound proof for $100.</a:t>
            </a:r>
          </a:p>
          <a:p>
            <a:r>
              <a:rPr lang="en-US" sz="2800" dirty="0" smtClean="0">
                <a:latin typeface="Times New Roman" pitchFamily="18" charset="0"/>
                <a:cs typeface="Times New Roman" pitchFamily="18" charset="0"/>
              </a:rPr>
              <a:t>Scenarios:</a:t>
            </a:r>
          </a:p>
          <a:p>
            <a:pPr marL="914400" lvl="1" indent="-514350">
              <a:buFont typeface="+mj-lt"/>
              <a:buAutoNum type="arabicParenR"/>
            </a:pPr>
            <a:r>
              <a:rPr lang="en-US" dirty="0" smtClean="0">
                <a:latin typeface="Times New Roman" pitchFamily="18" charset="0"/>
                <a:cs typeface="Times New Roman" pitchFamily="18" charset="0"/>
              </a:rPr>
              <a:t>Town assigns property rights of noise to doctor so he forces baker to spend $50.</a:t>
            </a:r>
          </a:p>
          <a:p>
            <a:pPr marL="914400" lvl="1" indent="-514350">
              <a:buFont typeface="+mj-lt"/>
              <a:buAutoNum type="arabicParenR"/>
            </a:pPr>
            <a:r>
              <a:rPr lang="en-US" dirty="0" smtClean="0">
                <a:latin typeface="Times New Roman" pitchFamily="18" charset="0"/>
                <a:cs typeface="Times New Roman" pitchFamily="18" charset="0"/>
              </a:rPr>
              <a:t>Town assigns prop rights if noise to baker. So doctor pays 50$ to baker to buy machinery.</a:t>
            </a:r>
          </a:p>
          <a:p>
            <a:pPr marL="514350" indent="-514350">
              <a:buFont typeface="+mj-lt"/>
              <a:buAutoNum type="arabicParenR"/>
            </a:pPr>
            <a:endParaRPr lang="en-US" sz="2800" dirty="0" smtClean="0">
              <a:latin typeface="Times New Roman" pitchFamily="18" charset="0"/>
              <a:cs typeface="Times New Roman" pitchFamily="18" charset="0"/>
            </a:endParaRP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570052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00600"/>
          </a:xfrm>
        </p:spPr>
        <p:txBody>
          <a:bodyPr>
            <a:normAutofit/>
          </a:bodyPr>
          <a:lstStyle/>
          <a:p>
            <a:r>
              <a:rPr lang="en-US" sz="2800" dirty="0" smtClean="0">
                <a:latin typeface="Times New Roman" pitchFamily="18" charset="0"/>
                <a:cs typeface="Times New Roman" pitchFamily="18" charset="0"/>
              </a:rPr>
              <a:t>Theorem: If property rights are complete and transaction cost is zero. The parties will always negotiate an efficient solution to the externality.</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Therefore, the market will solve externalities by itself unless:</a:t>
            </a:r>
          </a:p>
          <a:p>
            <a:pPr marL="514350" indent="-514350">
              <a:buFont typeface="+mj-lt"/>
              <a:buAutoNum type="arabicParenR"/>
            </a:pPr>
            <a:r>
              <a:rPr lang="en-US" sz="2800" dirty="0" smtClean="0">
                <a:latin typeface="Times New Roman" pitchFamily="18" charset="0"/>
                <a:cs typeface="Times New Roman" pitchFamily="18" charset="0"/>
              </a:rPr>
              <a:t>Property rights are </a:t>
            </a:r>
            <a:r>
              <a:rPr lang="en-US" sz="2800" dirty="0" smtClean="0">
                <a:latin typeface="Times New Roman" pitchFamily="18" charset="0"/>
                <a:cs typeface="Times New Roman" pitchFamily="18" charset="0"/>
              </a:rPr>
              <a:t>incomplete </a:t>
            </a:r>
            <a:r>
              <a:rPr lang="en-US" sz="2800" dirty="0" smtClean="0">
                <a:latin typeface="Times New Roman" pitchFamily="18" charset="0"/>
                <a:cs typeface="Times New Roman" pitchFamily="18" charset="0"/>
              </a:rPr>
              <a:t>(e.g; clean </a:t>
            </a:r>
            <a:r>
              <a:rPr lang="en-US" sz="2800" dirty="0" smtClean="0">
                <a:latin typeface="Times New Roman" pitchFamily="18" charset="0"/>
                <a:cs typeface="Times New Roman" pitchFamily="18" charset="0"/>
              </a:rPr>
              <a:t>air in the restaurant), </a:t>
            </a:r>
            <a:r>
              <a:rPr lang="en-US" sz="2800" dirty="0" smtClean="0">
                <a:latin typeface="Times New Roman" pitchFamily="18" charset="0"/>
                <a:cs typeface="Times New Roman" pitchFamily="18" charset="0"/>
              </a:rPr>
              <a:t>or</a:t>
            </a:r>
          </a:p>
          <a:p>
            <a:pPr marL="514350" indent="-514350">
              <a:buFont typeface="+mj-lt"/>
              <a:buAutoNum type="arabicParenR"/>
            </a:pPr>
            <a:r>
              <a:rPr lang="en-US" sz="2800" dirty="0" smtClean="0">
                <a:latin typeface="Times New Roman" pitchFamily="18" charset="0"/>
                <a:cs typeface="Times New Roman" pitchFamily="18" charset="0"/>
              </a:rPr>
              <a:t>Negotiation </a:t>
            </a:r>
            <a:r>
              <a:rPr lang="en-US" sz="2800" dirty="0" smtClean="0">
                <a:latin typeface="Times New Roman" pitchFamily="18" charset="0"/>
                <a:cs typeface="Times New Roman" pitchFamily="18" charset="0"/>
              </a:rPr>
              <a:t>among parties is </a:t>
            </a:r>
            <a:r>
              <a:rPr lang="en-US" sz="2800" dirty="0" smtClean="0">
                <a:latin typeface="Times New Roman" pitchFamily="18" charset="0"/>
                <a:cs typeface="Times New Roman" pitchFamily="18" charset="0"/>
              </a:rPr>
              <a:t>costly</a:t>
            </a:r>
          </a:p>
        </p:txBody>
      </p:sp>
      <p:sp>
        <p:nvSpPr>
          <p:cNvPr id="4" name="TextBox 3"/>
          <p:cNvSpPr txBox="1"/>
          <p:nvPr/>
        </p:nvSpPr>
        <p:spPr>
          <a:xfrm>
            <a:off x="2019300" y="0"/>
            <a:ext cx="51054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Markets as Institutions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28824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977" y="0"/>
            <a:ext cx="6305550" cy="533400"/>
          </a:xfrm>
        </p:spPr>
        <p:txBody>
          <a:bodyPr>
            <a:normAutofit fontScale="90000"/>
          </a:bodyPr>
          <a:lstStyle/>
          <a:p>
            <a:r>
              <a:rPr lang="en-US" dirty="0" smtClean="0">
                <a:latin typeface="Times New Roman" pitchFamily="18" charset="0"/>
                <a:cs typeface="Times New Roman" pitchFamily="18" charset="0"/>
              </a:rPr>
              <a:t>Traffic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0782" y="556418"/>
            <a:ext cx="8229600" cy="5745163"/>
          </a:xfrm>
        </p:spPr>
        <p:txBody>
          <a:bodyPr>
            <a:normAutofit/>
          </a:bodyPr>
          <a:lstStyle/>
          <a:p>
            <a:pPr marL="0" indent="0">
              <a:buNone/>
            </a:pPr>
            <a:r>
              <a:rPr lang="en-US" sz="2400" dirty="0" smtClean="0">
                <a:latin typeface="Times New Roman" pitchFamily="18" charset="0"/>
                <a:cs typeface="Times New Roman" pitchFamily="18" charset="0"/>
              </a:rPr>
              <a:t>e.g.</a:t>
            </a:r>
          </a:p>
          <a:p>
            <a:pPr marL="0" indent="0">
              <a:buNone/>
            </a:pPr>
            <a:r>
              <a:rPr lang="en-US" sz="2400" dirty="0" smtClean="0">
                <a:latin typeface="Times New Roman" pitchFamily="18" charset="0"/>
                <a:cs typeface="Times New Roman" pitchFamily="18" charset="0"/>
              </a:rPr>
              <a:t>X= 4000 =T1</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4000/100+45=85min =T1 ( Travel time from A to B)</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If cars chose paths such that each path carries 2000 cars only</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then, 2000/100+45= 65min= T2 (Travel time from A to B)</a:t>
            </a:r>
          </a:p>
          <a:p>
            <a:pPr marL="0" indent="0">
              <a:buNone/>
            </a:pPr>
            <a:endParaRPr lang="en-US" sz="24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Suppose a new bridge is added that</a:t>
            </a:r>
          </a:p>
          <a:p>
            <a:pPr marL="0" indent="0">
              <a:buNone/>
            </a:pPr>
            <a:r>
              <a:rPr lang="en-US" sz="2400" dirty="0" smtClean="0">
                <a:latin typeface="Times New Roman" pitchFamily="18" charset="0"/>
                <a:cs typeface="Times New Roman" pitchFamily="18" charset="0"/>
              </a:rPr>
              <a:t>connects C to D.</a:t>
            </a:r>
          </a:p>
          <a:p>
            <a:pPr marL="0" indent="0">
              <a:buNone/>
            </a:pPr>
            <a:r>
              <a:rPr lang="en-US" sz="2400" dirty="0" smtClean="0">
                <a:latin typeface="Times New Roman" pitchFamily="18" charset="0"/>
                <a:cs typeface="Times New Roman" pitchFamily="18" charset="0"/>
              </a:rPr>
              <a:t>If everyone used the bridge,</a:t>
            </a:r>
          </a:p>
          <a:p>
            <a:pPr marL="0" indent="0">
              <a:buNone/>
            </a:pPr>
            <a:r>
              <a:rPr lang="en-US" sz="2400" dirty="0" smtClean="0">
                <a:latin typeface="Times New Roman" pitchFamily="18" charset="0"/>
                <a:cs typeface="Times New Roman" pitchFamily="18" charset="0"/>
              </a:rPr>
              <a:t>Then,  4000/100+0+4000/100=80min=T3</a:t>
            </a:r>
          </a:p>
          <a:p>
            <a:pPr marL="0" indent="0">
              <a:buNone/>
            </a:pPr>
            <a:r>
              <a:rPr lang="en-US" sz="2400" dirty="0" smtClean="0">
                <a:latin typeface="Times New Roman" pitchFamily="18" charset="0"/>
                <a:cs typeface="Times New Roman" pitchFamily="18" charset="0"/>
              </a:rPr>
              <a:t>Paradox T3&gt;T2</a:t>
            </a:r>
          </a:p>
          <a:p>
            <a:pPr marL="0" indent="0">
              <a:buNone/>
            </a:pPr>
            <a:r>
              <a:rPr lang="en-US" sz="2400" dirty="0" smtClean="0">
                <a:latin typeface="Times New Roman" pitchFamily="18" charset="0"/>
                <a:cs typeface="Times New Roman" pitchFamily="18" charset="0"/>
              </a:rPr>
              <a:t>Individuals expected others to use the bridge </a:t>
            </a:r>
          </a:p>
          <a:p>
            <a:pPr marL="0" indent="0">
              <a:buNone/>
            </a:pPr>
            <a:r>
              <a:rPr lang="en-US" sz="2400" dirty="0" smtClean="0">
                <a:latin typeface="Times New Roman" pitchFamily="18" charset="0"/>
                <a:cs typeface="Times New Roman" pitchFamily="18" charset="0"/>
              </a:rPr>
              <a:t>So they did as well.</a:t>
            </a:r>
            <a:endParaRPr lang="en-US" sz="2400" dirty="0">
              <a:latin typeface="Times New Roman" pitchFamily="18" charset="0"/>
              <a:cs typeface="Times New Roman" pitchFamily="18" charset="0"/>
            </a:endParaRPr>
          </a:p>
        </p:txBody>
      </p:sp>
      <p:sp>
        <p:nvSpPr>
          <p:cNvPr id="14" name="TextBox 13"/>
          <p:cNvSpPr txBox="1"/>
          <p:nvPr/>
        </p:nvSpPr>
        <p:spPr>
          <a:xfrm>
            <a:off x="5715000" y="3853934"/>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15" name="TextBox 14"/>
          <p:cNvSpPr txBox="1"/>
          <p:nvPr/>
        </p:nvSpPr>
        <p:spPr>
          <a:xfrm>
            <a:off x="7010400" y="2634734"/>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16" name="TextBox 15"/>
          <p:cNvSpPr txBox="1"/>
          <p:nvPr/>
        </p:nvSpPr>
        <p:spPr>
          <a:xfrm>
            <a:off x="8302336" y="3868882"/>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7" name="TextBox 16"/>
          <p:cNvSpPr txBox="1"/>
          <p:nvPr/>
        </p:nvSpPr>
        <p:spPr>
          <a:xfrm>
            <a:off x="7162800" y="50292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sp>
        <p:nvSpPr>
          <p:cNvPr id="18" name="TextBox 17"/>
          <p:cNvSpPr txBox="1"/>
          <p:nvPr/>
        </p:nvSpPr>
        <p:spPr>
          <a:xfrm>
            <a:off x="6096000" y="3022477"/>
            <a:ext cx="1066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X/100</a:t>
            </a:r>
            <a:endParaRPr lang="en-US" dirty="0">
              <a:latin typeface="Times New Roman" pitchFamily="18" charset="0"/>
              <a:cs typeface="Times New Roman" pitchFamily="18" charset="0"/>
            </a:endParaRPr>
          </a:p>
        </p:txBody>
      </p:sp>
      <p:sp>
        <p:nvSpPr>
          <p:cNvPr id="19" name="TextBox 18"/>
          <p:cNvSpPr txBox="1"/>
          <p:nvPr/>
        </p:nvSpPr>
        <p:spPr>
          <a:xfrm>
            <a:off x="7734300" y="4648200"/>
            <a:ext cx="94903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X/100</a:t>
            </a:r>
            <a:endParaRPr lang="en-US" dirty="0">
              <a:latin typeface="Times New Roman" pitchFamily="18" charset="0"/>
              <a:cs typeface="Times New Roman" pitchFamily="18" charset="0"/>
            </a:endParaRPr>
          </a:p>
        </p:txBody>
      </p:sp>
      <p:sp>
        <p:nvSpPr>
          <p:cNvPr id="20" name="TextBox 19"/>
          <p:cNvSpPr txBox="1"/>
          <p:nvPr/>
        </p:nvSpPr>
        <p:spPr>
          <a:xfrm>
            <a:off x="7581900" y="3135868"/>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45</a:t>
            </a:r>
            <a:endParaRPr lang="en-US" dirty="0">
              <a:latin typeface="Times New Roman" pitchFamily="18" charset="0"/>
              <a:cs typeface="Times New Roman" pitchFamily="18" charset="0"/>
            </a:endParaRPr>
          </a:p>
        </p:txBody>
      </p:sp>
      <p:cxnSp>
        <p:nvCxnSpPr>
          <p:cNvPr id="22" name="Straight Arrow Connector 21"/>
          <p:cNvCxnSpPr/>
          <p:nvPr/>
        </p:nvCxnSpPr>
        <p:spPr>
          <a:xfrm flipV="1">
            <a:off x="6096000" y="2992398"/>
            <a:ext cx="1066800" cy="1034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 idx="3"/>
            <a:endCxn id="17" idx="0"/>
          </p:cNvCxnSpPr>
          <p:nvPr/>
        </p:nvCxnSpPr>
        <p:spPr>
          <a:xfrm>
            <a:off x="6096000" y="4038600"/>
            <a:ext cx="12573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5" idx="2"/>
            <a:endCxn id="17" idx="0"/>
          </p:cNvCxnSpPr>
          <p:nvPr/>
        </p:nvCxnSpPr>
        <p:spPr>
          <a:xfrm>
            <a:off x="7162800" y="3004066"/>
            <a:ext cx="190500" cy="2025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7" idx="0"/>
            <a:endCxn id="16" idx="1"/>
          </p:cNvCxnSpPr>
          <p:nvPr/>
        </p:nvCxnSpPr>
        <p:spPr>
          <a:xfrm flipV="1">
            <a:off x="7353300" y="4053548"/>
            <a:ext cx="949036" cy="975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2"/>
            <a:endCxn id="16" idx="1"/>
          </p:cNvCxnSpPr>
          <p:nvPr/>
        </p:nvCxnSpPr>
        <p:spPr>
          <a:xfrm>
            <a:off x="7162800" y="3004066"/>
            <a:ext cx="1139536" cy="10494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248400" y="4419600"/>
            <a:ext cx="609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49688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18"/>
            <a:ext cx="7696200" cy="533400"/>
          </a:xfrm>
        </p:spPr>
        <p:txBody>
          <a:bodyPr>
            <a:normAutofit fontScale="90000"/>
          </a:bodyPr>
          <a:lstStyle/>
          <a:p>
            <a:r>
              <a:rPr lang="en-US" dirty="0" smtClean="0">
                <a:latin typeface="Times New Roman" pitchFamily="18" charset="0"/>
                <a:cs typeface="Times New Roman" pitchFamily="18" charset="0"/>
              </a:rPr>
              <a:t>Exogenous vs. Endogenous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7709" y="685800"/>
            <a:ext cx="8915399" cy="5867400"/>
          </a:xfrm>
          <a:ln>
            <a:solidFill>
              <a:schemeClr val="tx2">
                <a:lumMod val="40000"/>
                <a:lumOff val="60000"/>
              </a:schemeClr>
            </a:solidFill>
          </a:ln>
        </p:spPr>
        <p:txBody>
          <a:bodyPr>
            <a:normAutofit/>
          </a:bodyPr>
          <a:lstStyle/>
          <a:p>
            <a:pPr marL="0" indent="0">
              <a:buNone/>
            </a:pPr>
            <a:r>
              <a:rPr lang="en-US" sz="2800" dirty="0" smtClean="0">
                <a:latin typeface="Times New Roman" pitchFamily="18" charset="0"/>
                <a:cs typeface="Times New Roman" pitchFamily="18" charset="0"/>
              </a:rPr>
              <a:t>Unknown desirability of alternatives</a:t>
            </a:r>
          </a:p>
          <a:p>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Exogenous : Value Independent of others</a:t>
            </a:r>
          </a:p>
          <a:p>
            <a:r>
              <a:rPr lang="en-US" sz="2400" dirty="0">
                <a:latin typeface="Times New Roman" pitchFamily="18" charset="0"/>
                <a:cs typeface="Times New Roman" pitchFamily="18" charset="0"/>
              </a:rPr>
              <a:t> E</a:t>
            </a:r>
            <a:r>
              <a:rPr lang="en-US" sz="2400" dirty="0" smtClean="0">
                <a:latin typeface="Times New Roman" pitchFamily="18" charset="0"/>
                <a:cs typeface="Times New Roman" pitchFamily="18" charset="0"/>
              </a:rPr>
              <a:t>ndogenous : Value dependent on others choices</a:t>
            </a:r>
          </a:p>
          <a:p>
            <a:pPr marL="0" indent="0">
              <a:buNone/>
            </a:pPr>
            <a:r>
              <a:rPr lang="en-US" sz="2800" dirty="0" smtClean="0">
                <a:latin typeface="Times New Roman" pitchFamily="18" charset="0"/>
                <a:cs typeface="Times New Roman" pitchFamily="18" charset="0"/>
              </a:rPr>
              <a:t>Exogenous events in Markets</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Prediction markets create a collective opinion by coalescing          opinions of a group about a future event.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Iowa electronic markets to forecast 2008 presidential election results.</a:t>
            </a:r>
          </a:p>
          <a:p>
            <a:pPr marL="0" indent="0">
              <a:buNone/>
            </a:pPr>
            <a:r>
              <a:rPr lang="en-US" sz="2400" dirty="0" smtClean="0">
                <a:latin typeface="Times New Roman" pitchFamily="18" charset="0"/>
                <a:cs typeface="Times New Roman" pitchFamily="18" charset="0"/>
              </a:rPr>
              <a:t>Price= Average of beliefs about a event probability.</a:t>
            </a:r>
          </a:p>
          <a:p>
            <a:pPr marL="0" indent="0">
              <a:buNone/>
            </a:pPr>
            <a:r>
              <a:rPr lang="en-US" sz="2400" dirty="0" smtClean="0">
                <a:latin typeface="Times New Roman" pitchFamily="18" charset="0"/>
                <a:cs typeface="Times New Roman" pitchFamily="18" charset="0"/>
              </a:rPr>
              <a:t>Market= An institution that aggregates positions of its consistent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members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14589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Systems</a:t>
            </a:r>
            <a:endParaRPr lang="en-US" dirty="0"/>
          </a:p>
        </p:txBody>
      </p:sp>
      <p:sp>
        <p:nvSpPr>
          <p:cNvPr id="3" name="Content Placeholder 2"/>
          <p:cNvSpPr>
            <a:spLocks noGrp="1"/>
          </p:cNvSpPr>
          <p:nvPr>
            <p:ph idx="1"/>
          </p:nvPr>
        </p:nvSpPr>
        <p:spPr/>
        <p:txBody>
          <a:bodyPr/>
          <a:lstStyle/>
          <a:p>
            <a:r>
              <a:rPr lang="en-US" dirty="0" smtClean="0"/>
              <a:t>Voting Systems produce collection action</a:t>
            </a:r>
          </a:p>
          <a:p>
            <a:pPr marL="0" indent="0">
              <a:buNone/>
            </a:pPr>
            <a:endParaRPr lang="en-US" dirty="0" smtClean="0"/>
          </a:p>
          <a:p>
            <a:r>
              <a:rPr lang="en-US" dirty="0" smtClean="0"/>
              <a:t>We must aggregate subjective preferences among a group.</a:t>
            </a:r>
            <a:endParaRPr lang="en-US" dirty="0"/>
          </a:p>
        </p:txBody>
      </p:sp>
    </p:spTree>
    <p:extLst>
      <p:ext uri="{BB962C8B-B14F-4D97-AF65-F5344CB8AC3E}">
        <p14:creationId xmlns:p14="http://schemas.microsoft.com/office/powerpoint/2010/main" val="341017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Voting System Cont’d</a:t>
            </a: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pPr marL="0" indent="0">
                  <a:buNone/>
                </a:pPr>
                <a:r>
                  <a:rPr lang="en-US" dirty="0" smtClean="0">
                    <a:latin typeface="Times New Roman" pitchFamily="18" charset="0"/>
                    <a:cs typeface="Times New Roman" pitchFamily="18" charset="0"/>
                  </a:rPr>
                  <a:t>Properties:</a:t>
                </a:r>
              </a:p>
              <a:p>
                <a:pPr marL="514350" indent="-514350">
                  <a:buFont typeface="+mj-lt"/>
                  <a:buAutoNum type="arabicPeriod"/>
                </a:pPr>
                <a:r>
                  <a:rPr lang="en-US" dirty="0" smtClean="0">
                    <a:latin typeface="Times New Roman" pitchFamily="18" charset="0"/>
                    <a:cs typeface="Times New Roman" pitchFamily="18" charset="0"/>
                  </a:rPr>
                  <a:t>Completeness </a:t>
                </a:r>
                <a14:m>
                  <m:oMath xmlns:m="http://schemas.openxmlformats.org/officeDocument/2006/math">
                    <m:r>
                      <a:rPr lang="en-US"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  </m:t>
                    </m:r>
                  </m:oMath>
                </a14:m>
                <a:r>
                  <a:rPr lang="en-US" dirty="0" smtClean="0">
                    <a:latin typeface="Times New Roman" pitchFamily="18" charset="0"/>
                    <a:cs typeface="Times New Roman" pitchFamily="18" charset="0"/>
                  </a:rPr>
                  <a:t>x&lt; y or y&lt; x </a:t>
                </a:r>
              </a:p>
              <a:p>
                <a:pPr marL="514350" indent="-514350">
                  <a:buFont typeface="+mj-lt"/>
                  <a:buAutoNum type="arabicPeriod"/>
                </a:pPr>
                <a:endParaRPr lang="en-US" dirty="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Transitivity: ∀𝑥,𝑦,z,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if  x&lt; y or y&lt; z </a:t>
                </a:r>
                <a:r>
                  <a:rPr lang="en-US" dirty="0" smtClean="0">
                    <a:latin typeface="Times New Roman" pitchFamily="18" charset="0"/>
                    <a:cs typeface="Times New Roman" pitchFamily="18" charset="0"/>
                    <a:sym typeface="Wingdings" pitchFamily="2" charset="2"/>
                  </a:rPr>
                  <a:t> x&lt; z</a:t>
                </a:r>
                <a:r>
                  <a:rPr lang="en-US" dirty="0" smtClean="0">
                    <a:latin typeface="Times New Roman" pitchFamily="18" charset="0"/>
                    <a:cs typeface="Times New Roman" pitchFamily="18" charset="0"/>
                  </a:rPr>
                  <a:t> </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If a preference relation is complete and transitive, for a given set of alternatives, it produces an ordered list.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52" r="-2667"/>
                </a:stretch>
              </a:blipFill>
            </p:spPr>
            <p:txBody>
              <a:bodyPr/>
              <a:lstStyle/>
              <a:p>
                <a:r>
                  <a:rPr lang="en-US">
                    <a:noFill/>
                  </a:rPr>
                  <a:t> </a:t>
                </a:r>
              </a:p>
            </p:txBody>
          </p:sp>
        </mc:Fallback>
      </mc:AlternateContent>
      <p:sp>
        <p:nvSpPr>
          <p:cNvPr id="4" name="TextBox 3"/>
          <p:cNvSpPr txBox="1"/>
          <p:nvPr/>
        </p:nvSpPr>
        <p:spPr>
          <a:xfrm>
            <a:off x="5029200" y="25908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
        <p:nvSpPr>
          <p:cNvPr id="5" name="TextBox 4"/>
          <p:cNvSpPr txBox="1"/>
          <p:nvPr/>
        </p:nvSpPr>
        <p:spPr>
          <a:xfrm>
            <a:off x="6324600" y="2590800"/>
            <a:ext cx="228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
        <p:nvSpPr>
          <p:cNvPr id="6" name="TextBox 5"/>
          <p:cNvSpPr txBox="1"/>
          <p:nvPr/>
        </p:nvSpPr>
        <p:spPr>
          <a:xfrm>
            <a:off x="5334000" y="3657600"/>
            <a:ext cx="228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
        <p:nvSpPr>
          <p:cNvPr id="7" name="TextBox 6"/>
          <p:cNvSpPr txBox="1"/>
          <p:nvPr/>
        </p:nvSpPr>
        <p:spPr>
          <a:xfrm>
            <a:off x="6438900" y="3657600"/>
            <a:ext cx="3429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
        <p:nvSpPr>
          <p:cNvPr id="8" name="TextBox 7"/>
          <p:cNvSpPr txBox="1"/>
          <p:nvPr/>
        </p:nvSpPr>
        <p:spPr>
          <a:xfrm>
            <a:off x="7772400" y="3657600"/>
            <a:ext cx="2286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7063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Majority Rule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Assume an odd number of voters and for a pair of alternatives, sum votes for each and the maximum votes selects its fair choice.</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3868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Condorcet Paradox</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 voting paradox noted by the Marquis de Condorcet in an essay published in 1785. For example, suppose there are three candidates, A, B, and C, and three voters whose preferences are as follows:</a:t>
            </a:r>
          </a:p>
          <a:p>
            <a:r>
              <a:rPr lang="en-US" dirty="0" smtClean="0">
                <a:latin typeface="Times New Roman" pitchFamily="18" charset="0"/>
                <a:cs typeface="Times New Roman" pitchFamily="18" charset="0"/>
              </a:rPr>
              <a:t>Preference</a:t>
            </a:r>
          </a:p>
          <a:p>
            <a:r>
              <a:rPr lang="en-US" dirty="0" smtClean="0">
                <a:latin typeface="Times New Roman" pitchFamily="18" charset="0"/>
                <a:cs typeface="Times New Roman" pitchFamily="18" charset="0"/>
              </a:rPr>
              <a:t>                  First  Second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Third</a:t>
            </a:r>
          </a:p>
          <a:p>
            <a:r>
              <a:rPr lang="en-US" dirty="0" smtClean="0">
                <a:latin typeface="Times New Roman" pitchFamily="18" charset="0"/>
                <a:cs typeface="Times New Roman" pitchFamily="18" charset="0"/>
              </a:rPr>
              <a:t>Voter 1:	A	B	C</a:t>
            </a:r>
          </a:p>
          <a:p>
            <a:r>
              <a:rPr lang="en-US" dirty="0" smtClean="0">
                <a:latin typeface="Times New Roman" pitchFamily="18" charset="0"/>
                <a:cs typeface="Times New Roman" pitchFamily="18" charset="0"/>
              </a:rPr>
              <a:t>Voter 2:	B	C	A</a:t>
            </a:r>
          </a:p>
          <a:p>
            <a:r>
              <a:rPr lang="en-US" dirty="0" smtClean="0">
                <a:latin typeface="Times New Roman" pitchFamily="18" charset="0"/>
                <a:cs typeface="Times New Roman" pitchFamily="18" charset="0"/>
              </a:rPr>
              <a:t>Voter 3:	C	A	B</a:t>
            </a:r>
          </a:p>
          <a:p>
            <a:r>
              <a:rPr lang="en-US" dirty="0" smtClean="0">
                <a:latin typeface="Times New Roman" pitchFamily="18" charset="0"/>
                <a:cs typeface="Times New Roman" pitchFamily="18" charset="0"/>
              </a:rPr>
              <a:t>A is preferred to B by a majority of voters and B is preferred to C by a majority. However, it is also the case that C is preferred to A by a majority.</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1320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Condorcet Paradox (Ex.2)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3 voter 1,2,3 and 3 alternatives </a:t>
            </a:r>
            <a:r>
              <a:rPr lang="en-US" dirty="0" err="1" smtClean="0">
                <a:latin typeface="Times New Roman" pitchFamily="18" charset="0"/>
                <a:cs typeface="Times New Roman" pitchFamily="18" charset="0"/>
              </a:rPr>
              <a:t>x,y,z</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x&gt; y &gt; z 		By Majority 	x&gt;y : 2 votes</a:t>
            </a:r>
          </a:p>
          <a:p>
            <a:r>
              <a:rPr lang="en-US" dirty="0" smtClean="0">
                <a:latin typeface="Times New Roman" pitchFamily="18" charset="0"/>
                <a:cs typeface="Times New Roman" pitchFamily="18" charset="0"/>
              </a:rPr>
              <a:t>y&gt; z &gt; x					y&gt;z :  2 votes</a:t>
            </a:r>
          </a:p>
          <a:p>
            <a:r>
              <a:rPr lang="en-US" dirty="0">
                <a:latin typeface="Times New Roman" pitchFamily="18" charset="0"/>
                <a:cs typeface="Times New Roman" pitchFamily="18" charset="0"/>
              </a:rPr>
              <a:t>z</a:t>
            </a:r>
            <a:r>
              <a:rPr lang="en-US" dirty="0" smtClean="0">
                <a:latin typeface="Times New Roman" pitchFamily="18" charset="0"/>
                <a:cs typeface="Times New Roman" pitchFamily="18" charset="0"/>
              </a:rPr>
              <a:t>&gt; x &gt; y					z&gt;x : 2 votes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Transitivity is violated</a:t>
            </a:r>
          </a:p>
          <a:p>
            <a:r>
              <a:rPr lang="en-US" dirty="0" smtClean="0">
                <a:latin typeface="Times New Roman" pitchFamily="18" charset="0"/>
                <a:cs typeface="Times New Roman" pitchFamily="18" charset="0"/>
              </a:rPr>
              <a:t>Majority Rule is problematic in several aspects</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TextBox 3"/>
          <p:cNvSpPr txBox="1"/>
          <p:nvPr/>
        </p:nvSpPr>
        <p:spPr>
          <a:xfrm>
            <a:off x="990600" y="2514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5" name="TextBox 4"/>
          <p:cNvSpPr txBox="1"/>
          <p:nvPr/>
        </p:nvSpPr>
        <p:spPr>
          <a:xfrm>
            <a:off x="1714500" y="2514600"/>
            <a:ext cx="1905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6" name="TextBox 5"/>
          <p:cNvSpPr txBox="1"/>
          <p:nvPr/>
        </p:nvSpPr>
        <p:spPr>
          <a:xfrm>
            <a:off x="990600" y="3048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8" name="TextBox 7"/>
          <p:cNvSpPr txBox="1"/>
          <p:nvPr/>
        </p:nvSpPr>
        <p:spPr>
          <a:xfrm>
            <a:off x="1524000" y="30480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 2</a:t>
            </a:r>
            <a:endParaRPr lang="en-US" dirty="0">
              <a:latin typeface="Times New Roman" pitchFamily="18" charset="0"/>
              <a:cs typeface="Times New Roman" pitchFamily="18" charset="0"/>
            </a:endParaRPr>
          </a:p>
        </p:txBody>
      </p:sp>
      <p:sp>
        <p:nvSpPr>
          <p:cNvPr id="9" name="TextBox 8"/>
          <p:cNvSpPr txBox="1"/>
          <p:nvPr/>
        </p:nvSpPr>
        <p:spPr>
          <a:xfrm>
            <a:off x="990600" y="3657600"/>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0" name="TextBox 9"/>
          <p:cNvSpPr txBox="1"/>
          <p:nvPr/>
        </p:nvSpPr>
        <p:spPr>
          <a:xfrm>
            <a:off x="1524000" y="3657600"/>
            <a:ext cx="28575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11470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958</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Network Theory: Computational Phenomena and Processes Institutions</vt:lpstr>
      <vt:lpstr>Institutions</vt:lpstr>
      <vt:lpstr>Traffic Example</vt:lpstr>
      <vt:lpstr>Exogenous vs. Endogenous factors</vt:lpstr>
      <vt:lpstr>Voting Systems</vt:lpstr>
      <vt:lpstr>Voting System Cont’d</vt:lpstr>
      <vt:lpstr>Majority Rule</vt:lpstr>
      <vt:lpstr>Condorcet Paradox</vt:lpstr>
      <vt:lpstr>Condorcet Paradox (Ex.2)</vt:lpstr>
      <vt:lpstr>Borda Count</vt:lpstr>
      <vt:lpstr>Single peaked preference </vt:lpstr>
      <vt:lpstr>Single peaked preference (Cont.)</vt:lpstr>
      <vt:lpstr>Median Favorite</vt:lpstr>
      <vt:lpstr>PowerPoint Presentation</vt:lpstr>
      <vt:lpstr>PowerPoint Presentation</vt:lpstr>
      <vt:lpstr>PowerPoint Presentation</vt:lpstr>
      <vt:lpstr>PowerPoint Presentation</vt:lpstr>
      <vt:lpstr>PowerPoint Presentation</vt:lpstr>
      <vt:lpstr>John Coase’s Theorem using on example: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Divya</dc:creator>
  <cp:lastModifiedBy>Henry, Hexmoor</cp:lastModifiedBy>
  <cp:revision>17</cp:revision>
  <dcterms:created xsi:type="dcterms:W3CDTF">2012-11-09T04:18:43Z</dcterms:created>
  <dcterms:modified xsi:type="dcterms:W3CDTF">2012-11-16T16:08:49Z</dcterms:modified>
</cp:coreProperties>
</file>