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C65E-78CB-4492-A9B1-73028ECCE192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6467-DA29-4F71-88DB-7D53A9E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2819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Interactions in Networks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part, based on Chapters 10 and 11 of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Easly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J. Kleinberg, 2010. Networks, Crowds, and Markets, Cambridge University press.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143071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Dr. Henry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Hexmoor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ScienceDepartment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Southern Illinois University 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Carbondale, IL 62901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Hexmoor@cs.siu.edu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Payoff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&gt; 0 then seller I are preferred sellers for j 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Payoff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&lt; 0 , buyer j may cancel transaction and not buy.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CLEARING: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Clearing is a set of prices such that each house is bought by a different buyer.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are given below.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914400"/>
            <a:ext cx="77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838200"/>
            <a:ext cx="81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838200"/>
            <a:ext cx="114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1371600"/>
            <a:ext cx="114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144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1981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2590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137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590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3716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12,4,2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19812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8,7,8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25146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7,5,8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>
            <a:endCxn id="14" idx="1"/>
          </p:cNvCxnSpPr>
          <p:nvPr/>
        </p:nvCxnSpPr>
        <p:spPr>
          <a:xfrm flipV="1">
            <a:off x="3048000" y="1556266"/>
            <a:ext cx="1219200" cy="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71800" y="2133600"/>
            <a:ext cx="1447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3"/>
          </p:cNvCxnSpPr>
          <p:nvPr/>
        </p:nvCxnSpPr>
        <p:spPr>
          <a:xfrm flipV="1">
            <a:off x="3106658" y="2209800"/>
            <a:ext cx="1236742" cy="56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3429000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example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Non-Market Matching: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39624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0800" y="3962400"/>
            <a:ext cx="77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91000" y="3962400"/>
            <a:ext cx="81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3886200"/>
            <a:ext cx="114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54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5400" y="533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5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3400" y="4800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9400" y="4876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19400" y="4419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3400" y="53340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9400" y="53340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5000" y="52578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7,5,2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5000" y="47244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8,7,6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5000" y="42672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12,4,2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13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For Buyer Coordination:  Y &amp; Z Must coordinate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Swap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192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12192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2192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1219200"/>
            <a:ext cx="11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2743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2743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2133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133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1600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1600200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16764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12,4,2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22098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8,7,6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28194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7,5,2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>
            <a:stCxn id="15" idx="3"/>
            <a:endCxn id="16" idx="1"/>
          </p:cNvCxnSpPr>
          <p:nvPr/>
        </p:nvCxnSpPr>
        <p:spPr>
          <a:xfrm>
            <a:off x="3106658" y="1784866"/>
            <a:ext cx="131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3"/>
          </p:cNvCxnSpPr>
          <p:nvPr/>
        </p:nvCxnSpPr>
        <p:spPr>
          <a:xfrm>
            <a:off x="3106658" y="1784866"/>
            <a:ext cx="1236742" cy="118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3"/>
            <a:endCxn id="13" idx="1"/>
          </p:cNvCxnSpPr>
          <p:nvPr/>
        </p:nvCxnSpPr>
        <p:spPr>
          <a:xfrm>
            <a:off x="3125894" y="2318266"/>
            <a:ext cx="1293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3"/>
          </p:cNvCxnSpPr>
          <p:nvPr/>
        </p:nvCxnSpPr>
        <p:spPr>
          <a:xfrm>
            <a:off x="3125894" y="2318266"/>
            <a:ext cx="1217506" cy="653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3" idx="1"/>
            <a:endCxn id="12" idx="3"/>
          </p:cNvCxnSpPr>
          <p:nvPr/>
        </p:nvCxnSpPr>
        <p:spPr>
          <a:xfrm flipH="1">
            <a:off x="3106658" y="2318266"/>
            <a:ext cx="1312942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800" y="3886200"/>
            <a:ext cx="8596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Existence Principle = ∀ Set of valuations, there exists a set of market clearing prices.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Optimality Principle = ∀ Market clearing prices, a perfect matching has maximum total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 of any assignment for buyers and sellers.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1" y="304800"/>
            <a:ext cx="825097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Constructing a set of Market Clearing Prices: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start of each round, there is a current set of prices, with the smallest one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Equal to 0.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 the preferred-Seller graph and check whether there is a perfect Matching.</a:t>
            </a: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is, We are done: The current prices are market clearing.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not, We find a constricted set of buyers S and their neighbors N(S).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Seller in N(S) simultaneously raises her price by one unit.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necessary, We reduce the prices- The same amount is subtracted from each price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so that the smallest price becomes zero.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  We now begin the next round the auction, using these new prices.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 mediated with Intermediaries…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7693"/>
            <a:ext cx="8760924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Intermediaries are used in the stock market.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Order Book = A list of buyer and seller orders for stocks.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Limit Orders = Conditional buy or sell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e.g. Buy 100 shares if price &gt; $3/share.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Bid = The highest outstanding order to buy the stock.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Ask= The lowest outstanding order to sell the stock.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Market Order = Orders to trade immediately at market price.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Walking Up/ The book down = Successive orders for the order book issued.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Dark pool orders = Multiple orders for large buy and sell not open for the public.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MODEL OF TRADE: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exists a single type of good in individual units.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value of good for seller.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j’s value of good for buyer.</a:t>
            </a:r>
          </a:p>
        </p:txBody>
      </p:sp>
    </p:spTree>
    <p:extLst>
      <p:ext uri="{BB962C8B-B14F-4D97-AF65-F5344CB8AC3E}">
        <p14:creationId xmlns:p14="http://schemas.microsoft.com/office/powerpoint/2010/main" val="39522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211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Typical Network: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838200"/>
            <a:ext cx="4714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9016" y="203449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Traders set prices to which   buyers and sellers react.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334000"/>
            <a:ext cx="3539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t sets a bid price for seller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t sets an ask price for buyer j.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394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traders fix prices, each buyer and seller select a trader for deals.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trader who defaults on an after to sell to a buyer will receive a large penalty.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Indifference = Indifference between accepting or rejecting shown by equality of valuations.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1143000" y="2895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28956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172200" y="2819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3" idx="6"/>
            <a:endCxn id="4" idx="1"/>
          </p:cNvCxnSpPr>
          <p:nvPr/>
        </p:nvCxnSpPr>
        <p:spPr>
          <a:xfrm>
            <a:off x="1600200" y="3124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>
            <a:off x="4191000" y="31242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2590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2590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27432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2514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1148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Tie braking is performed by setting artificial values of 0.01 and 0.99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Trading Payoff = ∑ Ask Prices accepted by sellers - ∑ Bid prices accepted by buyers.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 Payoff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 Payoff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385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 Value Sellers traders Buyers value.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09600"/>
            <a:ext cx="396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13055" y="4342410"/>
            <a:ext cx="105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 Offs: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3055" y="472341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5455" y="510441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5455" y="563781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5455" y="6095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6655" y="4723410"/>
            <a:ext cx="80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2855" y="51044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0.8-0.2 = 0.6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0455" y="5637810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0.7 + 1 – 0.3-0=1.4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6055" y="457101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1255" y="586641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– 1 =0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61255" y="54092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1- 0.7 = 0.3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61255" y="49520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1- 0.8 = 0.2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46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44385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stages for Trade: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Traders set Prices Simultaneously.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Buyers and sellers choose trades and pick best offers simultaneously.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Traders know buyers and sellers will choose best responses; Therefore, set prices such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That they will attract them for deals.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 sub game perfect equilibrium (SPE).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MONOPOLY: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Monopoly = When buyers and sellers have a forced deal with a trader.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64579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079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-15157"/>
            <a:ext cx="653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 Balance Theory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Heider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1946):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81952"/>
              </p:ext>
            </p:extLst>
          </p:nvPr>
        </p:nvGraphicFramePr>
        <p:xfrm>
          <a:off x="533400" y="2514600"/>
          <a:ext cx="6172200" cy="412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554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7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41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41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6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41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6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6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41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IMBALANCED</a:t>
                      </a:r>
                      <a:endParaRPr lang="en-US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sosceles Triangle 3"/>
          <p:cNvSpPr/>
          <p:nvPr/>
        </p:nvSpPr>
        <p:spPr>
          <a:xfrm>
            <a:off x="6324600" y="1143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905000"/>
            <a:ext cx="53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685800"/>
            <a:ext cx="4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55132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 relationships among three nodes 1, 2, 3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denotes friendships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denotes  enemies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Perfect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Competition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66103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5410200"/>
            <a:ext cx="549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avoid lasing to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must ask and bid at X – 0.01 /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172200"/>
            <a:ext cx="613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equilibrium for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0; Fore go Profit to attract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 deal.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16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741" y="0"/>
            <a:ext cx="559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IMPLICIT PERFECT COMPETITION: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95400"/>
            <a:ext cx="50673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1828800"/>
            <a:ext cx="4304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structure of network Forces Equilibrium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291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4 </a:t>
            </a:r>
            <a:r>
              <a:rPr lang="en-US" dirty="0" smtClean="0"/>
              <a:t> </a:t>
            </a:r>
            <a:r>
              <a:rPr lang="en-US" smtClean="0"/>
              <a:t>compete indirectly.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82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561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single Action as a trading network with Intermediaries: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0575" y="1143000"/>
            <a:ext cx="45434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295400"/>
            <a:ext cx="47820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W&gt;X&gt;Y&gt;Z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T1 Will do all possible pricing to make the deal. At worst T1 will ask X=W-X to make no profit. Therefore, Seller will receive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Buyer will pay the second highest bid of 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Will get the good.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9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3711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Ripple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addition: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this Network: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371600"/>
            <a:ext cx="41243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1752600"/>
            <a:ext cx="472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access to buyers who value the good highly(3&amp;4)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 to seller is limited.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has access to two sellers and two low value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buyers.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monopolized.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Therefore their Payoffs are zero.</a:t>
            </a: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indifferent (3=3).</a:t>
            </a: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asks X must be the some equilibrium 0&lt;X&lt;2.</a:t>
            </a: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resolve indifference,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buys from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34000"/>
            <a:ext cx="26860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806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3341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ADD A NEW LINK: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5325" y="304800"/>
            <a:ext cx="46386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914400"/>
            <a:ext cx="4648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1.B</a:t>
            </a:r>
            <a:r>
              <a:rPr lang="en-US" baseline="-25000" dirty="0" smtClean="0"/>
              <a:t>3 </a:t>
            </a:r>
            <a:r>
              <a:rPr lang="en-US" dirty="0" smtClean="0"/>
              <a:t>gets the good(3=3).</a:t>
            </a:r>
          </a:p>
          <a:p>
            <a:endParaRPr lang="en-US" dirty="0" smtClean="0"/>
          </a:p>
          <a:p>
            <a:r>
              <a:rPr lang="en-US" dirty="0" smtClean="0"/>
              <a:t>2. B</a:t>
            </a:r>
            <a:r>
              <a:rPr lang="en-US" baseline="-25000" dirty="0" smtClean="0"/>
              <a:t>1</a:t>
            </a:r>
            <a:r>
              <a:rPr lang="en-US" dirty="0" smtClean="0"/>
              <a:t> does not get the good. This is the first Ripple Effect.</a:t>
            </a:r>
          </a:p>
          <a:p>
            <a:endParaRPr lang="en-US" dirty="0" smtClean="0"/>
          </a:p>
          <a:p>
            <a:r>
              <a:rPr lang="en-US" dirty="0" smtClean="0"/>
              <a:t>3. B</a:t>
            </a:r>
            <a:r>
              <a:rPr lang="en-US" baseline="-25000" dirty="0" smtClean="0"/>
              <a:t>2</a:t>
            </a:r>
            <a:r>
              <a:rPr lang="en-US" dirty="0" smtClean="0"/>
              <a:t> is more powerful. This is the second ripple   Effect.</a:t>
            </a:r>
          </a:p>
          <a:p>
            <a:endParaRPr lang="en-US" dirty="0" smtClean="0"/>
          </a:p>
          <a:p>
            <a:r>
              <a:rPr lang="en-US" dirty="0" smtClean="0"/>
              <a:t>4.  1&lt;Y&lt;2. Sell S</a:t>
            </a:r>
            <a:r>
              <a:rPr lang="en-US" baseline="-25000" dirty="0" smtClean="0"/>
              <a:t>2</a:t>
            </a:r>
            <a:r>
              <a:rPr lang="en-US" dirty="0" smtClean="0"/>
              <a:t> strengths benefits B</a:t>
            </a:r>
            <a:r>
              <a:rPr lang="en-US" baseline="-25000" dirty="0" smtClean="0"/>
              <a:t>2.</a:t>
            </a:r>
          </a:p>
          <a:p>
            <a:endParaRPr lang="en-US" baseline="-25000" dirty="0" smtClean="0"/>
          </a:p>
          <a:p>
            <a:r>
              <a:rPr lang="en-US" dirty="0" smtClean="0"/>
              <a:t>5.   Z must be the same for T</a:t>
            </a:r>
            <a:r>
              <a:rPr lang="en-US" baseline="-25000" dirty="0" smtClean="0"/>
              <a:t>1 </a:t>
            </a:r>
            <a:r>
              <a:rPr lang="en-US" dirty="0" smtClean="0"/>
              <a:t> and T</a:t>
            </a:r>
            <a:r>
              <a:rPr lang="en-US" baseline="-25000" dirty="0" smtClean="0"/>
              <a:t>2.</a:t>
            </a:r>
          </a:p>
          <a:p>
            <a:endParaRPr lang="en-US" baseline="-25000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1 &lt; Z &lt; 3.</a:t>
            </a:r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 S</a:t>
            </a:r>
            <a:r>
              <a:rPr lang="en-US" baseline="-25000" dirty="0" smtClean="0"/>
              <a:t>2</a:t>
            </a:r>
            <a:r>
              <a:rPr lang="en-US" dirty="0" smtClean="0"/>
              <a:t> Will sell to T</a:t>
            </a:r>
            <a:r>
              <a:rPr lang="en-US" baseline="-25000" dirty="0" smtClean="0"/>
              <a:t>2 </a:t>
            </a:r>
            <a:r>
              <a:rPr lang="en-US" dirty="0" smtClean="0"/>
              <a:t> since T</a:t>
            </a:r>
            <a:r>
              <a:rPr lang="en-US" baseline="-25000" dirty="0" smtClean="0"/>
              <a:t>1 </a:t>
            </a:r>
            <a:r>
              <a:rPr lang="en-US" dirty="0" smtClean="0"/>
              <a:t> can pay at most 2.</a:t>
            </a:r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buys from  S</a:t>
            </a:r>
            <a:r>
              <a:rPr lang="en-US" baseline="-25000" dirty="0" smtClean="0"/>
              <a:t>2</a:t>
            </a:r>
            <a:r>
              <a:rPr lang="en-US" dirty="0" smtClean="0"/>
              <a:t> and S</a:t>
            </a:r>
            <a:r>
              <a:rPr lang="en-US" baseline="-25000" dirty="0" smtClean="0"/>
              <a:t>3</a:t>
            </a:r>
            <a:r>
              <a:rPr lang="en-US" dirty="0" smtClean="0"/>
              <a:t> and sells them to B</a:t>
            </a:r>
            <a:r>
              <a:rPr lang="en-US" baseline="-25000" dirty="0" smtClean="0"/>
              <a:t>3</a:t>
            </a:r>
          </a:p>
          <a:p>
            <a:pPr marL="342900" indent="-342900"/>
            <a:r>
              <a:rPr lang="en-US" baseline="-25000" dirty="0" smtClean="0"/>
              <a:t> </a:t>
            </a:r>
            <a:r>
              <a:rPr lang="en-US" dirty="0" smtClean="0"/>
              <a:t>        and B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9.   S</a:t>
            </a:r>
            <a:r>
              <a:rPr lang="en-US" baseline="-25000" dirty="0" smtClean="0"/>
              <a:t>1 </a:t>
            </a:r>
            <a:r>
              <a:rPr lang="en-US" dirty="0" smtClean="0"/>
              <a:t> sells to B</a:t>
            </a:r>
            <a:r>
              <a:rPr lang="en-US" baseline="-25000" dirty="0" smtClean="0"/>
              <a:t>2</a:t>
            </a:r>
            <a:r>
              <a:rPr lang="en-US" dirty="0" smtClean="0"/>
              <a:t> through  T</a:t>
            </a:r>
            <a:r>
              <a:rPr lang="en-US" baseline="-25000" dirty="0" smtClean="0"/>
              <a:t>1 .</a:t>
            </a: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33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65778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Welfare Option = Sum of all player Pay off one Optimized.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Welfare = ∑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∀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buyers and ∀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sellers.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Welfare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1+2+4 = 7.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Welfare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2+3+4 = 9.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Traders: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0"/>
            <a:ext cx="38957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7338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X=1 then traders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make profit.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X=0  then only trader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make profit.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Welfare = 3.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62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25050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733800"/>
            <a:ext cx="24860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1371600"/>
            <a:ext cx="379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  </a:t>
            </a:r>
            <a:r>
              <a:rPr lang="en-US" dirty="0" smtClean="0"/>
              <a:t>is essential profit = 0 in equilibrium.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876800"/>
            <a:ext cx="270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  </a:t>
            </a:r>
            <a:r>
              <a:rPr lang="en-US" dirty="0" smtClean="0"/>
              <a:t>trades one unit of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45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27146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19600" y="1828800"/>
            <a:ext cx="2798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  </a:t>
            </a:r>
            <a:r>
              <a:rPr lang="en-US" dirty="0" smtClean="0"/>
              <a:t>trades two visits of good.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886200"/>
            <a:ext cx="7580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Theorem: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edge from a T to a buyer or seller is essential if by removal it changes social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welfare.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0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838200"/>
                <a:ext cx="44423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Global Balance Index (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β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∑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-25000" dirty="0" err="1" smtClean="0">
                    <a:latin typeface="Times New Roman" pitchFamily="18" charset="0"/>
                    <a:cs typeface="Times New Roman" pitchFamily="18" charset="0"/>
                  </a:rPr>
                  <a:t>balanced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/ ∑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-25000" dirty="0" err="1" smtClean="0">
                    <a:latin typeface="Times New Roman" pitchFamily="18" charset="0"/>
                    <a:cs typeface="Times New Roman" pitchFamily="18" charset="0"/>
                  </a:rPr>
                  <a:t>Tot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838200"/>
                <a:ext cx="444237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236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1447800"/>
                <a:ext cx="86106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∑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-25000" dirty="0" err="1" smtClean="0">
                    <a:latin typeface="Times New Roman" pitchFamily="18" charset="0"/>
                    <a:cs typeface="Times New Roman" pitchFamily="18" charset="0"/>
                  </a:rPr>
                  <a:t>balanced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Number of balanced Triads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∑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-25000" dirty="0" err="1" smtClean="0">
                    <a:latin typeface="Times New Roman" pitchFamily="18" charset="0"/>
                    <a:cs typeface="Times New Roman" pitchFamily="18" charset="0"/>
                  </a:rPr>
                  <a:t>Tot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 Number of triads in a network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each dyad has 3 relations (+,-,neutral), possible relation patterns=3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Number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of Triads in a network 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n!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/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(n-2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)! 2!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Where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 =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Number of nodes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Exchange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Cost denoted by E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(A,B)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Amount A is willing to pay to B for an exchange.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3400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&gt; E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34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then B depends on A denoted by D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BA.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Social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Power (Emerson, 1982)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Inverse of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Dependence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447800"/>
                <a:ext cx="8610600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566" t="-893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724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Albert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Barabasi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Network Building Algorithm (2001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 Deterministic Scale Free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 Start from a single node, root of graph.                      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2 nodes to root.			              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   Add 2 units of 3 nodes from step 1.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   Add 2 units of 9 nodes each from step2.                                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.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.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.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.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.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Add 2 units of 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nodes from step n-1.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026" name="Picture 2" descr="http://ars.els-cdn.com/content/image/1-s2.0-S0378437101003697-g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879" y="0"/>
            <a:ext cx="4250121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7180" y="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Constructing a Random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45285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N, 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The probability of tie between nodes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 can be set to a probability parameter.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random network has uniform degree distribution where as a scale free network has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law degree distribution.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9980" y="5341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87180" y="5341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93814" y="5291239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degrees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16626" y="5799070"/>
            <a:ext cx="426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Degree distribution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andom Network</a:t>
            </a:r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32004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nodes with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82360" y="3949695"/>
            <a:ext cx="116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K 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97204" y="6306902"/>
            <a:ext cx="3205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20-80 Rule:</a:t>
            </a:r>
            <a:r>
              <a:rPr lang="en-US" dirty="0"/>
              <a:t> </a:t>
            </a:r>
            <a:r>
              <a:rPr lang="en-US" dirty="0" smtClean="0"/>
              <a:t>20% have 80% Ties.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3200400"/>
            <a:ext cx="26765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204" y="3208317"/>
            <a:ext cx="3390660" cy="27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937570"/>
            <a:ext cx="425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Degree distribution </a:t>
            </a:r>
            <a:r>
              <a:rPr lang="en-US" dirty="0" smtClean="0"/>
              <a:t>in a scale free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020" y="30287"/>
            <a:ext cx="714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Erdos-Renyi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Models Of Random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Networks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044" y="1070942"/>
            <a:ext cx="8700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A Network is randomly chosen from all graphs with “n” nodes and “M” edges.</a:t>
            </a:r>
          </a:p>
          <a:p>
            <a:pPr marL="342900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G(3,2)                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133600" y="2057400"/>
            <a:ext cx="533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2057400"/>
            <a:ext cx="609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43400" y="1905000"/>
            <a:ext cx="304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048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05600" y="1981200"/>
            <a:ext cx="685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248400" y="2971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90800" y="1676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3124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00400" y="3124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495800" y="1600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91000" y="3124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410200" y="3124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00800" y="1828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" y="3581400"/>
            <a:ext cx="859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G(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Each edge is included in the graph with probability P independent from every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edge.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600" y="4495800"/>
            <a:ext cx="811504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 P &gt; log n/n Then Network is connected with probability trading to 1.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 P &lt;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/n Then Network is not connected with probability trading to 1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 component has fewer than n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3/2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 nodes, it 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 component has a least n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2/3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 nodes, it 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2209800"/>
            <a:ext cx="149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1/3 </a:t>
            </a:r>
            <a:r>
              <a:rPr lang="en-US" dirty="0" err="1" smtClean="0"/>
              <a:t>probabiliy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609600"/>
                <a:ext cx="6553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Giant Component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/>
                  <a:t> The unique largest </a:t>
                </a:r>
                <a:r>
                  <a:rPr lang="en-US" dirty="0" smtClean="0"/>
                  <a:t>component.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Clustering  </a:t>
                </a:r>
                <a:r>
                  <a:rPr lang="en-US" dirty="0" smtClean="0"/>
                  <a:t>Coefficient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Degree to which nodes </a:t>
                </a:r>
                <a:r>
                  <a:rPr lang="en-US" i="1" dirty="0" smtClean="0"/>
                  <a:t>cluster</a:t>
                </a:r>
                <a:r>
                  <a:rPr lang="en-US" dirty="0" smtClean="0"/>
                  <a:t> </a:t>
                </a:r>
                <a:r>
                  <a:rPr lang="en-US" dirty="0" smtClean="0"/>
                  <a:t>together.</a:t>
                </a:r>
              </a:p>
              <a:p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i</a:t>
                </a:r>
                <a:r>
                  <a:rPr lang="en-US" baseline="30000" dirty="0" err="1" smtClean="0"/>
                  <a:t>local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/>
                  <a:t>  Number of pairs of neighbors of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that are connected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09600"/>
                <a:ext cx="65532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558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728464" y="1747053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81711" y="1747053"/>
            <a:ext cx="337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Numbers of pairs of neighbors of </a:t>
            </a:r>
            <a:r>
              <a:rPr lang="en-US" dirty="0" err="1" smtClean="0"/>
              <a:t>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09600" y="3200400"/>
                <a:ext cx="3689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30000" dirty="0" smtClean="0"/>
                  <a:t>overall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/>
                  <a:t>  (Number of triangles) * 3</a:t>
                </a:r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200400"/>
                <a:ext cx="368992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92" t="-8197" r="-33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1728464" y="354796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33039" y="3552908"/>
            <a:ext cx="296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connected Triples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495800"/>
            <a:ext cx="561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Triples: Three nodes that may or may not be a triangle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5410200"/>
            <a:ext cx="8450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Theorem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Erdos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1961): A threshold function for the connectedness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poisson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random network is t(n) =log(n)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976364" y="6042561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89817" y="60405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315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MATCHING MARKETS: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a bipartite graph: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33800" y="1447800"/>
            <a:ext cx="685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453022" y="1582817"/>
            <a:ext cx="685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9732" y="1078468"/>
            <a:ext cx="119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00374" y="1078468"/>
            <a:ext cx="11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49732" y="3648486"/>
            <a:ext cx="10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648486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Rooms in a dorm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1000" y="4033652"/>
                <a:ext cx="80339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Perfect Matching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Assignment of all nodes in a bipartite graph.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N(S) = Neighbors of S = Collection of all neighbors of set S in the other category.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033652"/>
                <a:ext cx="8033994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3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295400" y="5181600"/>
            <a:ext cx="2286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4800600"/>
            <a:ext cx="8382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514600" y="4876800"/>
            <a:ext cx="8382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95300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4724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49530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|s| &lt; N(s) then S 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Constricted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I.e., 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exists a constricted set then there does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Perfect Match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71600" y="5334000"/>
            <a:ext cx="2286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947" y="609600"/>
            <a:ext cx="7968848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Matching Theorem: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bipartite graph has no perfect matching then it must contain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constricted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If each person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left assigns a value to items in the right, then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have a valuation vector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Actual Assignment will have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∈L,J ∈R, ∑  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(J) = i’s value for j.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(J ∈ match)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Clearing: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26132" y="4026932"/>
            <a:ext cx="685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34200" y="4043755"/>
            <a:ext cx="685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864" y="3633849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 Buyers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65760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 Sellers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4432" y="627790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valuation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j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5488" y="627790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selling price for seller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india\Desktop\74959878a0545267cb3b098bac229d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9032" y="1981200"/>
            <a:ext cx="184665" cy="32027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33863" y="21168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C:\Users\india\Desktop\74959878a0545267cb3b098bac229d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184665" cy="32027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2860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1809</Words>
  <Application>Microsoft Office PowerPoint</Application>
  <PresentationFormat>On-screen Show (4:3)</PresentationFormat>
  <Paragraphs>350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Interactions in Networks In part, based on Chapters 10 and 11 of D. Easly, J. Kleinberg, 2010. Networks, Crowds, and Markets, Cambridge University press.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Interactions mediated with Intermediaries…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</dc:title>
  <dc:creator>Dr. Henry Hexmoor</dc:creator>
  <cp:lastModifiedBy>Henry, Hexmoor</cp:lastModifiedBy>
  <cp:revision>121</cp:revision>
  <dcterms:created xsi:type="dcterms:W3CDTF">2012-09-22T04:25:37Z</dcterms:created>
  <dcterms:modified xsi:type="dcterms:W3CDTF">2012-09-24T14:01:59Z</dcterms:modified>
</cp:coreProperties>
</file>