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895" r:id="rId1"/>
    <p:sldMasterId id="2147483911" r:id="rId2"/>
  </p:sldMasterIdLst>
  <p:notesMasterIdLst>
    <p:notesMasterId r:id="rId33"/>
  </p:notesMasterIdLst>
  <p:sldIdLst>
    <p:sldId id="256" r:id="rId3"/>
    <p:sldId id="257" r:id="rId4"/>
    <p:sldId id="432" r:id="rId5"/>
    <p:sldId id="627" r:id="rId6"/>
    <p:sldId id="292" r:id="rId7"/>
    <p:sldId id="262" r:id="rId8"/>
    <p:sldId id="438" r:id="rId9"/>
    <p:sldId id="276" r:id="rId10"/>
    <p:sldId id="509" r:id="rId11"/>
    <p:sldId id="374" r:id="rId12"/>
    <p:sldId id="375" r:id="rId13"/>
    <p:sldId id="305" r:id="rId14"/>
    <p:sldId id="504" r:id="rId15"/>
    <p:sldId id="505" r:id="rId16"/>
    <p:sldId id="278" r:id="rId17"/>
    <p:sldId id="625" r:id="rId18"/>
    <p:sldId id="260" r:id="rId19"/>
    <p:sldId id="267" r:id="rId20"/>
    <p:sldId id="279" r:id="rId21"/>
    <p:sldId id="268" r:id="rId22"/>
    <p:sldId id="270" r:id="rId23"/>
    <p:sldId id="626" r:id="rId24"/>
    <p:sldId id="271" r:id="rId25"/>
    <p:sldId id="620" r:id="rId26"/>
    <p:sldId id="284" r:id="rId27"/>
    <p:sldId id="285" r:id="rId28"/>
    <p:sldId id="622" r:id="rId29"/>
    <p:sldId id="623" r:id="rId30"/>
    <p:sldId id="624" r:id="rId31"/>
    <p:sldId id="27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2164"/>
    <a:srgbClr val="0054FF"/>
    <a:srgbClr val="284B87"/>
    <a:srgbClr val="FF93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85899" autoAdjust="0"/>
  </p:normalViewPr>
  <p:slideViewPr>
    <p:cSldViewPr snapToGrid="0" snapToObjects="1">
      <p:cViewPr varScale="1">
        <p:scale>
          <a:sx n="96" d="100"/>
          <a:sy n="96" d="100"/>
        </p:scale>
        <p:origin x="118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84"/>
    </p:cViewPr>
  </p:sorterViewPr>
  <p:notesViewPr>
    <p:cSldViewPr snapToGrid="0" snapToObjects="1">
      <p:cViewPr varScale="1">
        <p:scale>
          <a:sx n="84" d="100"/>
          <a:sy n="84" d="100"/>
        </p:scale>
        <p:origin x="26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D59C3-BCF5-BC45-87ED-AF8758B445C8}" type="datetimeFigureOut">
              <a:rPr lang="en-US" smtClean="0"/>
              <a:t>8/21/22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2884E-AB51-CE46-B606-030E2D62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9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28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406E00-1BCB-C04A-9110-2857ED0ECB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3B72C-EA6C-3748-97E8-2C9D3B79EAD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251554E4-0FEF-474E-8C66-4010DC52F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B5DE0BB-08BC-E94B-9972-0FD49F830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717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BE2278-9968-3F4B-AF38-20AD60778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F0EC3-F105-AB4A-85EE-A27F4BFCB1CA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4C95496E-DFC9-7D43-B39B-C596A3D1AC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DB13EA4E-97CA-724E-992D-4976F30BA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3459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BE2278-9968-3F4B-AF38-20AD60778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F0EC3-F105-AB4A-85EE-A27F4BFCB1CA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4C95496E-DFC9-7D43-B39B-C596A3D1AC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DB13EA4E-97CA-724E-992D-4976F30BA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6051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BE2278-9968-3F4B-AF38-20AD60778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F0EC3-F105-AB4A-85EE-A27F4BFCB1CA}" type="slidenum">
              <a:rPr lang="zh-CN" altLang="en-US"/>
              <a:pPr/>
              <a:t>27</a:t>
            </a:fld>
            <a:endParaRPr lang="en-US" altLang="zh-CN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4C95496E-DFC9-7D43-B39B-C596A3D1AC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DB13EA4E-97CA-724E-992D-4976F30BA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0742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BE2278-9968-3F4B-AF38-20AD60778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F0EC3-F105-AB4A-85EE-A27F4BFCB1CA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4C95496E-DFC9-7D43-B39B-C596A3D1AC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DB13EA4E-97CA-724E-992D-4976F30BA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507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7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F18ACB-5DB2-2045-86B7-143119238E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3F7B5-9ECF-324E-8969-E9CAFFB3850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A6B43715-3501-494D-BEE3-69E88D31A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AFBE6CE-B3D5-B143-AD3C-12E005BBA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0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FD9CC51-77B8-2742-B5A7-BBA64830F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44C20-B756-374D-8830-1F912FE0368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7DA3BD8D-57BA-3248-97CB-498917405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794A126-6A78-2649-BFE2-6AFC748D9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3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026318-1D3A-B541-94A7-1F5B7F6ED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1B2F2-C632-3F48-9773-A66228C7521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788A9CBF-01F2-124F-9846-22730BF72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8AF7AE2-03DD-FC4C-B8DC-5E51A7C76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016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BE6DE3-A891-184E-9F60-CA6F871F07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ED83A-CA00-BF43-9BB1-B184E29666F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3C4B7E10-FFF4-AC4C-9201-13B94D7488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88DD1CC7-BC2E-D248-AD0C-0BCFE4F85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582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2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7E3D0A-24B1-A142-9D4E-D999E1EB7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8097F-2A5F-1944-81E0-4EE5D0BB32F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F23E4CE4-02C4-5C47-8CBD-28E8C1065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C515491-BC1E-C746-BAFA-6923976ED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641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745FFD-A8D8-5642-A23D-091A5AEA4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B923C-3244-F448-89E7-3DE021477AC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755D7D57-2B19-6A45-811D-FA7E06F687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1746AC3E-6508-8F4C-B611-28620CE79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01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CF7E-FB46-3B48-B977-64FFA50F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74168-492A-8C45-A7AE-721DFF49F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77F6E-15C7-0342-AD3A-AAF1208E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A118-3B30-6249-964F-DB2657C29115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895C5-EAB4-0546-A183-A256F56C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171C2-D407-C545-808B-60854F1B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63E3-82EC-A848-9710-7987A864C8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D6F69-1A67-374A-B49A-C20D80692088}"/>
              </a:ext>
            </a:extLst>
          </p:cNvPr>
          <p:cNvSpPr/>
          <p:nvPr userDrawn="1"/>
        </p:nvSpPr>
        <p:spPr>
          <a:xfrm>
            <a:off x="-7882" y="0"/>
            <a:ext cx="12199882" cy="1797804"/>
          </a:xfrm>
          <a:prstGeom prst="rect">
            <a:avLst/>
          </a:prstGeom>
          <a:solidFill>
            <a:srgbClr val="002060">
              <a:alpha val="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5873FD9-55EE-804C-A6A0-147A510D2CBE}"/>
              </a:ext>
            </a:extLst>
          </p:cNvPr>
          <p:cNvSpPr txBox="1">
            <a:spLocks/>
          </p:cNvSpPr>
          <p:nvPr userDrawn="1"/>
        </p:nvSpPr>
        <p:spPr>
          <a:xfrm>
            <a:off x="-7882" y="6493790"/>
            <a:ext cx="1361087" cy="364210"/>
          </a:xfrm>
          <a:prstGeom prst="rect">
            <a:avLst/>
          </a:prstGeom>
        </p:spPr>
        <p:txBody>
          <a:bodyPr vert="horz" lIns="91440" tIns="45720" rIns="91440" bIns="45720" rtlCol="0" anchor="t" anchorCtr="1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0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3EB6-81CC-0F4B-B6B9-719D277A4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C89C8-F198-704C-9C87-3C64FBB71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B2A61-B83E-6E41-918C-53242064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4C05-CC1E-984E-9930-1DFA8CFF9417}" type="datetime3">
              <a:rPr lang="en-US" smtClean="0"/>
              <a:t>21 August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5303-AE18-8D45-B279-836E3386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ABEA-224B-EF4C-A3FD-998E916F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B0BFF1-85DD-5E4C-8AFD-90798462C9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5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999B44-FF35-0E4B-8943-9706120AA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3A414-E73A-2B45-AEF6-3D9856E16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D9A0C-1C2C-7444-A55C-3953C420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B14D-F989-2A4E-B0AF-6542590B9072}" type="datetime3">
              <a:rPr lang="en-US" smtClean="0"/>
              <a:t>21 August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875FF-65D2-F24C-A4D0-830418E5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24567-15FA-C64F-8B2F-CD4E1CC5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0C7A58-73DA-284C-8FB3-C7EF0F2DF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8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733" y="1052876"/>
            <a:ext cx="11123271" cy="5107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39790" y="35859"/>
            <a:ext cx="10163502" cy="658368"/>
          </a:xfrm>
          <a:noFill/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284B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882" y="6493790"/>
            <a:ext cx="1361087" cy="364210"/>
          </a:xfrm>
        </p:spPr>
        <p:txBody>
          <a:bodyPr anchor="t" anchorCtr="1"/>
          <a:lstStyle/>
          <a:p>
            <a:fld id="{D5E69BD8-3648-7945-9770-FB2E6BE08269}" type="datetime3">
              <a:rPr lang="en-US" smtClean="0"/>
              <a:t>21 August 2022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2CE5B-5AF9-0D4A-9042-837363D0A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4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8BCE-DB9D-C54B-A068-4381B134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DD894-D86D-F44B-A5F8-40AE7D716A2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C26B1-D2E5-C547-810E-20BAD30EF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51F2F-37D4-C64D-BF08-05B0040C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E56DA-7B38-B240-A351-D99B7E99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7E6BE-CE6A-CF4F-B932-DD6325B9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4D9B955-8E8F-F14E-9C2A-2F6E1705D94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E2A12B-3EE5-6D4E-AB64-C9D590E67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17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27470-356A-6B41-A028-4F103F58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2125081-7C00-624B-A6EF-FE5BA5F3674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D7B3-3D32-DD43-BB10-57A54A14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15B0A-892C-F947-9374-0AB6EEB1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F47F8-DBB3-F547-9DBA-0B1AD54C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6B2CCFE-0A13-214C-8152-FD3F2D31AF3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4BA83-A159-8544-A66B-C20D7CFC8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0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1602-9255-C14C-9EE8-734E1AE3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81822-1D4F-1A47-A110-F4BBF426217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F79C3A94-AE5A-4D44-ADD9-D224917F52F8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0E617-44ED-D545-A6CD-C4507BE9C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6BB3-44B7-A74D-BB1A-7B3C5E35D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2E67EBE-B10A-EA4B-8D9C-419297163B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69A27-1D9F-9441-9D2B-3F36E25E71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D11A19-4710-2F45-B126-23AC33968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1F76-998F-3A47-8839-D7A4C0735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94EA5-BBEA-7345-AFAA-5F19855C7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B30F3-764B-7443-BD9E-B13FD882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88714-FB61-D840-9B99-BCE407A6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A35A3-7B56-AE4B-8F7B-B5F36E42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05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D6AD-0526-134D-9EA2-50048B4F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FC9A6-4051-F849-9AA5-08462F4F5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34FE6-C6E0-0A45-A74C-352977AE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89703-58D0-014B-8F09-94313E13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7AA52-4BF2-EC48-A81F-E4F1DFBB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41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30EF-F4E4-AF47-A2DA-BF81F703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C8683-5642-D94C-BB37-44368DCB3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AFC18-B983-FE45-A6EC-0D2377F4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D5FD-6B4F-7E44-9287-3D7AC852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2A450-0012-624E-B022-F917D0E6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2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CCBFB-F96E-CF42-BBB3-953AF76F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2C055-8EE3-6F46-B904-0DF57BDF8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CF5B9-AACA-4B43-B486-7C33DE64B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E778D-66F2-0243-B1BA-3C917955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6CC27-565D-FC43-BB5F-864A7476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B8496-1DC2-4F4E-AE7C-A5345D5F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5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5109-E9F6-4E40-B084-F201F299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E277-EE8D-BF4A-B42C-BB51A8F44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6B176-BF47-CC4B-AC63-8E7CC40E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F739-D444-2D49-8365-D011425B6819}" type="datetime3">
              <a:rPr lang="en-US" smtClean="0"/>
              <a:t>21 August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8F69-5857-724E-A030-A50F25F5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EDAEC-0105-2742-8521-BBBB4886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02809-6AB9-F140-9392-A9D453B8C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47405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6535-315F-FC41-A28C-17CB6009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06DA7-B146-FD4C-8BA0-F018C5409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BD45D-C52A-F54D-9581-2129FD65E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55095-DC27-B647-B63C-D95583BA4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EFF56-FF96-B74A-A763-5A4011B8F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69D8A-E1DF-3D42-9004-32E145C8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D6BA3-CC24-BF44-A911-B319E2EA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5E851-7F1B-4846-BD4F-46B4CC66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8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EC7E-F766-F446-AFB1-62E34ECB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0A70E-217F-8C41-A949-29471373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5E3D6-B075-A942-AEBD-47144F20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F8348-CCC6-C64B-952D-F8649A41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11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585D2-C33A-6A44-961D-104A4E13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A5083-F53C-3F42-ABA2-7E9D3CB6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506F-F962-8546-BAAF-3A2FE791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95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D0E0-E580-7049-B728-F6A763D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37528-0045-1745-9E4B-97B864C35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E29AA-6E0A-8444-A5D4-8BF8C9469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74235-7FB5-A44E-9FBD-8AD1AB46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46BB6-C20C-FD4C-8F64-A31FD95A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94997-51BB-E043-B98E-394018CB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76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65CC-99D8-314D-9796-59EB98C7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8ABC01-8AE4-774B-A250-788334FEA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C2AA4-8377-CE43-AEE0-915C14728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7CCFA-1952-BA40-A391-5BF1380A4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ABB9B-43A5-C74C-B179-0DC88269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32883-2B0E-EA40-BC87-FF02D9E0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55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9C9A-C072-9244-8063-67F995C1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3F80F-6E6B-C844-AC08-E8A63FBBD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9159D-54B5-8643-A316-840B1A50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06279-899B-9440-BDC9-7209B62B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8444-BD70-8B44-BC6F-A76E3DBF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52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23CE5-FC35-3A48-90FE-7B1950F30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CE72A-8D9B-1A47-9F5A-203018B15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BA576-B8C6-C243-9AE0-F9C86654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8F03-5D0E-3C44-8AD2-4168C9B0FBB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6FDE8-1F7B-A748-BD46-0942972EA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5302B-BA6C-3A4C-8A1B-9979555F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4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1B0A-D44D-F041-8759-BD9FB3F2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3CA5B-A313-7A48-B2D4-A898C08B8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B962C-F065-6748-8F46-E73BB1AF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1CBD-57C8-EF4A-90DF-A2D5555D9928}" type="datetime3">
              <a:rPr lang="en-US" smtClean="0"/>
              <a:t>21 August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DA328-5609-7E44-9503-1B893121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3993-5337-8B40-9FF9-80D94891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65118-1806-F940-B048-21736B5E17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F9BB-64A1-B44C-BA9D-BF06D679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37D79-DA95-AA4F-8A76-A169FDD75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57D7B-8BF6-4F40-8B3F-CDD981926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32008-1E24-314E-AEAC-F8FE2CB2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4AB0-2FEC-7F4A-A9C7-810BDEE4ECD3}" type="datetime3">
              <a:rPr lang="en-US" smtClean="0"/>
              <a:t>21 August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0B1D1-700D-E440-B572-538AC894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71A78-9121-894B-9D87-EEB3E127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96C4F-C38F-9948-8115-313396B8B2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5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0FDB-251D-004D-8388-866AD88E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39EC1-A882-2343-8A47-EE1308722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96AE0-7D57-CE45-B1D6-0DB8D9AED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FCEF3-C377-4747-9A6B-46EB66042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26FCC-2243-5D46-ABCD-90D306CCF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4F206-8872-3E44-91AF-3FA07648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AD48-39CC-574F-A277-7DDF4D97C115}" type="datetime3">
              <a:rPr lang="en-US" smtClean="0"/>
              <a:t>21 August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3977E-BAA8-F147-84ED-8398131E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1DDB2-65E3-8B45-B61B-42135607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A478BF-1D2A-7443-9040-03523FB34C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6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464F-510B-5A49-98C0-C1C17CAF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FD8F1-EB3D-4146-ABE4-9079F9EE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453E-52F8-5243-9430-148D4C4741B0}" type="datetime3">
              <a:rPr lang="en-US" smtClean="0"/>
              <a:t>21 August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0931E-1E38-7045-AA15-49AB639B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DCC1D-67BB-BF48-883E-568F0394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7246C-7577-2F47-827A-A327CD97F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3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31703-7FA5-AB41-AFA8-B2760BADB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11A0-C4D5-0A41-96FB-B1A622FC2FA8}" type="datetime3">
              <a:rPr lang="en-US" smtClean="0"/>
              <a:t>21 August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6272D-9306-D842-8EC7-DECAEE79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02725-A816-B74B-BAE0-2600DD15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C6BCA0-2A1F-AC44-8298-46C27EAAC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1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8514-0189-0743-877F-43AFAD98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DBF8F-83D1-E64F-B329-9FB176711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ACD41-1F0D-E64E-B5C4-B1AF3AB9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79D59-6706-694E-8A04-1B4D3A6B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AB8D-1F8B-5C46-AE68-5364F04CE7C8}" type="datetime3">
              <a:rPr lang="en-US" smtClean="0"/>
              <a:t>21 August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232D3-A804-A34B-9147-573DCD3C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4FEDF-16DA-9647-B8E5-2EB02E26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9A8B4E-F12F-CF4D-BE2C-85BED2805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3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20D7-D7FE-FE4A-86A2-86DCC0AA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F8719B-4970-334D-AADC-CC92FF499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CEC96-06EF-F24B-944F-ED8EAFB92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729D6-C012-E143-9A86-3B23778F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6262-A375-6944-A3A6-738BB5912950}" type="datetime3">
              <a:rPr lang="en-US" smtClean="0"/>
              <a:t>21 August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B0607-A82E-6F4F-8C26-03747E4D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2F9A7-E7DF-ED48-ABA1-AE7781CC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EAA55-D512-CC45-81F0-0C1B2264A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5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8E4F57-5AAF-F44E-BD4A-1298EC45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FC798-413A-5046-9B26-233F65EED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E81C8-AA3C-414E-AE68-654F4C371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F739-D444-2D49-8365-D011425B6819}" type="datetime3">
              <a:rPr lang="en-US" smtClean="0"/>
              <a:t>21 August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3A482-8990-5C46-A57E-B4E36D3D9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EFA47-0688-4C4E-B796-AE6B98D83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E4C88-D90E-1F4A-ABAD-9B437180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4EC31-279B-5646-8CF4-28867CA58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CA904-F81D-0C43-B16E-9B8EC71A9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8F03-5D0E-3C44-8AD2-4168C9B0FBB1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4C51A-00F6-874F-87F5-CD40AEA51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AB16D-AD37-5B49-8178-45F110403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FE90-C7C6-4546-8F00-EF989819042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A50602-3673-0145-AA04-E1A9068CE21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2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349" y="420685"/>
            <a:ext cx="10529937" cy="1261158"/>
          </a:xfrm>
        </p:spPr>
        <p:txBody>
          <a:bodyPr>
            <a:normAutofit/>
          </a:bodyPr>
          <a:lstStyle/>
          <a:p>
            <a:r>
              <a:rPr lang="en-US" altLang="en-US" sz="7200" b="1" dirty="0"/>
              <a:t>Sorting Algorithms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239" y="4892771"/>
            <a:ext cx="5677546" cy="628999"/>
          </a:xfrm>
        </p:spPr>
        <p:txBody>
          <a:bodyPr>
            <a:noAutofit/>
          </a:bodyPr>
          <a:lstStyle/>
          <a:p>
            <a:r>
              <a:rPr lang="en-US" sz="3500" dirty="0"/>
              <a:t>Sajedul Talukder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06FC3C-963C-D144-AC08-B60F95F35F7A}"/>
              </a:ext>
            </a:extLst>
          </p:cNvPr>
          <p:cNvSpPr txBox="1">
            <a:spLocks/>
          </p:cNvSpPr>
          <p:nvPr/>
        </p:nvSpPr>
        <p:spPr>
          <a:xfrm>
            <a:off x="1566862" y="4200042"/>
            <a:ext cx="9144000" cy="402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Lecture note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214292-199A-BE40-BECC-9F252A612262}"/>
              </a:ext>
            </a:extLst>
          </p:cNvPr>
          <p:cNvSpPr txBox="1">
            <a:spLocks/>
          </p:cNvSpPr>
          <p:nvPr/>
        </p:nvSpPr>
        <p:spPr>
          <a:xfrm>
            <a:off x="1550150" y="2793135"/>
            <a:ext cx="9144000" cy="402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97C"/>
                </a:solidFill>
              </a:rPr>
              <a:t>CS 330 Intro to the 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69323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0"/>
    </mc:Choice>
    <mc:Fallback xmlns="">
      <p:transition spd="slow" advTm="270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92DFE58B-B759-FF4B-8515-4C2805DCC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3056"/>
            <a:ext cx="10515600" cy="798513"/>
          </a:xfrm>
        </p:spPr>
        <p:txBody>
          <a:bodyPr>
            <a:normAutofit/>
          </a:bodyPr>
          <a:lstStyle/>
          <a:p>
            <a:r>
              <a:rPr lang="en-US" altLang="en-US" dirty="0"/>
              <a:t>Reducing the Number of Comparisons</a:t>
            </a:r>
          </a:p>
        </p:txBody>
      </p:sp>
      <p:grpSp>
        <p:nvGrpSpPr>
          <p:cNvPr id="221243" name="Group 59">
            <a:extLst>
              <a:ext uri="{FF2B5EF4-FFF2-40B4-BE49-F238E27FC236}">
                <a16:creationId xmlns:a16="http://schemas.microsoft.com/office/drawing/2014/main" id="{DA36AE4A-FD7A-4641-B499-23340B69CDA2}"/>
              </a:ext>
            </a:extLst>
          </p:cNvPr>
          <p:cNvGrpSpPr>
            <a:grpSpLocks/>
          </p:cNvGrpSpPr>
          <p:nvPr/>
        </p:nvGrpSpPr>
        <p:grpSpPr bwMode="auto">
          <a:xfrm>
            <a:off x="2574926" y="1682751"/>
            <a:ext cx="6518275" cy="879475"/>
            <a:chOff x="641" y="3361"/>
            <a:chExt cx="4106" cy="554"/>
          </a:xfrm>
        </p:grpSpPr>
        <p:sp>
          <p:nvSpPr>
            <p:cNvPr id="221244" name="Rectangle 60">
              <a:extLst>
                <a:ext uri="{FF2B5EF4-FFF2-40B4-BE49-F238E27FC236}">
                  <a16:creationId xmlns:a16="http://schemas.microsoft.com/office/drawing/2014/main" id="{F1ADAAA8-F5AF-5B46-98C1-C96F82A3E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3621"/>
              <a:ext cx="4106" cy="2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5" name="Line 61">
              <a:extLst>
                <a:ext uri="{FF2B5EF4-FFF2-40B4-BE49-F238E27FC236}">
                  <a16:creationId xmlns:a16="http://schemas.microsoft.com/office/drawing/2014/main" id="{4BF13150-CB9D-FA4C-A556-C9D6EB948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7" y="3619"/>
              <a:ext cx="0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6" name="Line 62">
              <a:extLst>
                <a:ext uri="{FF2B5EF4-FFF2-40B4-BE49-F238E27FC236}">
                  <a16:creationId xmlns:a16="http://schemas.microsoft.com/office/drawing/2014/main" id="{D829736D-F86C-1E4C-8388-13D75C0CE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361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7" name="Line 63">
              <a:extLst>
                <a:ext uri="{FF2B5EF4-FFF2-40B4-BE49-F238E27FC236}">
                  <a16:creationId xmlns:a16="http://schemas.microsoft.com/office/drawing/2014/main" id="{A6F4A33D-55D1-844E-85E0-936AD8FB1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" y="361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8" name="Line 64">
              <a:extLst>
                <a:ext uri="{FF2B5EF4-FFF2-40B4-BE49-F238E27FC236}">
                  <a16:creationId xmlns:a16="http://schemas.microsoft.com/office/drawing/2014/main" id="{17CFADAB-DD3D-4040-B233-59A2C0526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" y="361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9" name="Line 65">
              <a:extLst>
                <a:ext uri="{FF2B5EF4-FFF2-40B4-BE49-F238E27FC236}">
                  <a16:creationId xmlns:a16="http://schemas.microsoft.com/office/drawing/2014/main" id="{804617ED-456B-BA4E-8D47-5136C257F0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8" y="3624"/>
              <a:ext cx="0" cy="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50" name="Rectangle 66">
              <a:extLst>
                <a:ext uri="{FF2B5EF4-FFF2-40B4-BE49-F238E27FC236}">
                  <a16:creationId xmlns:a16="http://schemas.microsoft.com/office/drawing/2014/main" id="{647964E6-5587-F147-BEA5-B9982595D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3624"/>
              <a:ext cx="2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/>
                <a:t>12</a:t>
              </a:r>
            </a:p>
          </p:txBody>
        </p:sp>
        <p:sp>
          <p:nvSpPr>
            <p:cNvPr id="221251" name="Rectangle 67">
              <a:extLst>
                <a:ext uri="{FF2B5EF4-FFF2-40B4-BE49-F238E27FC236}">
                  <a16:creationId xmlns:a16="http://schemas.microsoft.com/office/drawing/2014/main" id="{9D2CC1C8-FC6C-C84A-90DA-3B19BEC3C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3629"/>
              <a:ext cx="2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/>
                <a:t> 35</a:t>
              </a:r>
            </a:p>
          </p:txBody>
        </p:sp>
        <p:sp>
          <p:nvSpPr>
            <p:cNvPr id="221252" name="Rectangle 68">
              <a:extLst>
                <a:ext uri="{FF2B5EF4-FFF2-40B4-BE49-F238E27FC236}">
                  <a16:creationId xmlns:a16="http://schemas.microsoft.com/office/drawing/2014/main" id="{3D03C6C9-04E7-B343-941E-1E049D4AF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3629"/>
              <a:ext cx="2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/>
                <a:t> 42</a:t>
              </a:r>
            </a:p>
          </p:txBody>
        </p:sp>
        <p:sp>
          <p:nvSpPr>
            <p:cNvPr id="221253" name="Rectangle 69">
              <a:extLst>
                <a:ext uri="{FF2B5EF4-FFF2-40B4-BE49-F238E27FC236}">
                  <a16:creationId xmlns:a16="http://schemas.microsoft.com/office/drawing/2014/main" id="{108899B3-DFAC-744D-A003-A5DD2F8E8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3626"/>
              <a:ext cx="2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/>
                <a:t> 77</a:t>
              </a:r>
            </a:p>
          </p:txBody>
        </p:sp>
        <p:sp>
          <p:nvSpPr>
            <p:cNvPr id="221254" name="Rectangle 70">
              <a:extLst>
                <a:ext uri="{FF2B5EF4-FFF2-40B4-BE49-F238E27FC236}">
                  <a16:creationId xmlns:a16="http://schemas.microsoft.com/office/drawing/2014/main" id="{9B17AFF1-3E29-3C4B-88EB-C275EA5E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3624"/>
              <a:ext cx="3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/>
                <a:t> 101</a:t>
              </a:r>
            </a:p>
          </p:txBody>
        </p:sp>
        <p:sp>
          <p:nvSpPr>
            <p:cNvPr id="221255" name="Rectangle 71">
              <a:extLst>
                <a:ext uri="{FF2B5EF4-FFF2-40B4-BE49-F238E27FC236}">
                  <a16:creationId xmlns:a16="http://schemas.microsoft.com/office/drawing/2014/main" id="{76A1DFB2-AE16-7E46-B328-CBC1A542E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" y="3361"/>
              <a:ext cx="2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/>
                <a:t>1          2          3          4            5            6</a:t>
              </a:r>
            </a:p>
          </p:txBody>
        </p:sp>
        <p:sp>
          <p:nvSpPr>
            <p:cNvPr id="221256" name="Rectangle 72">
              <a:extLst>
                <a:ext uri="{FF2B5EF4-FFF2-40B4-BE49-F238E27FC236}">
                  <a16:creationId xmlns:a16="http://schemas.microsoft.com/office/drawing/2014/main" id="{A4521A85-0635-EA40-9DD1-AD3EC0DE4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3624"/>
              <a:ext cx="2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/>
                <a:t> 5</a:t>
              </a:r>
            </a:p>
          </p:txBody>
        </p:sp>
      </p:grpSp>
      <p:grpSp>
        <p:nvGrpSpPr>
          <p:cNvPr id="221268" name="Group 84">
            <a:extLst>
              <a:ext uri="{FF2B5EF4-FFF2-40B4-BE49-F238E27FC236}">
                <a16:creationId xmlns:a16="http://schemas.microsoft.com/office/drawing/2014/main" id="{97FBA3E2-5A8A-714F-A2CA-EA9F10E73B5B}"/>
              </a:ext>
            </a:extLst>
          </p:cNvPr>
          <p:cNvGrpSpPr>
            <a:grpSpLocks/>
          </p:cNvGrpSpPr>
          <p:nvPr/>
        </p:nvGrpSpPr>
        <p:grpSpPr bwMode="auto">
          <a:xfrm>
            <a:off x="2584450" y="2530476"/>
            <a:ext cx="6523038" cy="879475"/>
            <a:chOff x="668" y="1594"/>
            <a:chExt cx="4109" cy="554"/>
          </a:xfrm>
        </p:grpSpPr>
        <p:grpSp>
          <p:nvGrpSpPr>
            <p:cNvPr id="221187" name="Group 3">
              <a:extLst>
                <a:ext uri="{FF2B5EF4-FFF2-40B4-BE49-F238E27FC236}">
                  <a16:creationId xmlns:a16="http://schemas.microsoft.com/office/drawing/2014/main" id="{9828E07D-E128-DC4E-9264-7B83793972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" y="1594"/>
              <a:ext cx="4106" cy="554"/>
              <a:chOff x="644" y="1072"/>
              <a:chExt cx="4106" cy="554"/>
            </a:xfrm>
          </p:grpSpPr>
          <p:sp>
            <p:nvSpPr>
              <p:cNvPr id="221188" name="Rectangle 4">
                <a:extLst>
                  <a:ext uri="{FF2B5EF4-FFF2-40B4-BE49-F238E27FC236}">
                    <a16:creationId xmlns:a16="http://schemas.microsoft.com/office/drawing/2014/main" id="{FDCB124F-C5E7-0449-90B9-678BFE061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1332"/>
                <a:ext cx="4106" cy="2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89" name="Line 5">
                <a:extLst>
                  <a:ext uri="{FF2B5EF4-FFF2-40B4-BE49-F238E27FC236}">
                    <a16:creationId xmlns:a16="http://schemas.microsoft.com/office/drawing/2014/main" id="{258AFF38-37A6-304E-B585-26C9FDF69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0" y="1330"/>
                <a:ext cx="0" cy="2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0" name="Line 6">
                <a:extLst>
                  <a:ext uri="{FF2B5EF4-FFF2-40B4-BE49-F238E27FC236}">
                    <a16:creationId xmlns:a16="http://schemas.microsoft.com/office/drawing/2014/main" id="{808DAC13-A415-F441-803A-C3A224EA9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1" y="1330"/>
                <a:ext cx="0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1" name="Line 7">
                <a:extLst>
                  <a:ext uri="{FF2B5EF4-FFF2-40B4-BE49-F238E27FC236}">
                    <a16:creationId xmlns:a16="http://schemas.microsoft.com/office/drawing/2014/main" id="{D3C8094F-7C10-6341-BBE6-197F8086C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1330"/>
                <a:ext cx="0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2" name="Line 8">
                <a:extLst>
                  <a:ext uri="{FF2B5EF4-FFF2-40B4-BE49-F238E27FC236}">
                    <a16:creationId xmlns:a16="http://schemas.microsoft.com/office/drawing/2014/main" id="{4898B851-9BA3-1F45-BE53-E4FA6FC66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4" y="1330"/>
                <a:ext cx="0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3" name="Line 9">
                <a:extLst>
                  <a:ext uri="{FF2B5EF4-FFF2-40B4-BE49-F238E27FC236}">
                    <a16:creationId xmlns:a16="http://schemas.microsoft.com/office/drawing/2014/main" id="{39F33556-4616-4B42-AD84-68C789D8D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1" y="1335"/>
                <a:ext cx="0" cy="2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4" name="Rectangle 10">
                <a:extLst>
                  <a:ext uri="{FF2B5EF4-FFF2-40B4-BE49-F238E27FC236}">
                    <a16:creationId xmlns:a16="http://schemas.microsoft.com/office/drawing/2014/main" id="{D19F0FAA-8251-9848-AB68-2F01012F1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6" y="1335"/>
                <a:ext cx="2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77</a:t>
                </a:r>
              </a:p>
            </p:txBody>
          </p:sp>
          <p:sp>
            <p:nvSpPr>
              <p:cNvPr id="221195" name="Rectangle 11">
                <a:extLst>
                  <a:ext uri="{FF2B5EF4-FFF2-40B4-BE49-F238E27FC236}">
                    <a16:creationId xmlns:a16="http://schemas.microsoft.com/office/drawing/2014/main" id="{B320F6D0-87F1-4A44-A4F4-9A8A64C25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2" y="1340"/>
                <a:ext cx="2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12</a:t>
                </a:r>
              </a:p>
            </p:txBody>
          </p:sp>
          <p:sp>
            <p:nvSpPr>
              <p:cNvPr id="221196" name="Rectangle 12">
                <a:extLst>
                  <a:ext uri="{FF2B5EF4-FFF2-40B4-BE49-F238E27FC236}">
                    <a16:creationId xmlns:a16="http://schemas.microsoft.com/office/drawing/2014/main" id="{9CDC3CB0-FF03-7B4D-83A6-1377DF3E5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8" y="1340"/>
                <a:ext cx="2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35</a:t>
                </a:r>
              </a:p>
            </p:txBody>
          </p:sp>
          <p:sp>
            <p:nvSpPr>
              <p:cNvPr id="221197" name="Rectangle 13">
                <a:extLst>
                  <a:ext uri="{FF2B5EF4-FFF2-40B4-BE49-F238E27FC236}">
                    <a16:creationId xmlns:a16="http://schemas.microsoft.com/office/drawing/2014/main" id="{40E6527F-6CBA-0F46-9149-DF79DAC0D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337"/>
                <a:ext cx="2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42</a:t>
                </a:r>
              </a:p>
            </p:txBody>
          </p:sp>
          <p:sp>
            <p:nvSpPr>
              <p:cNvPr id="221198" name="Rectangle 14">
                <a:extLst>
                  <a:ext uri="{FF2B5EF4-FFF2-40B4-BE49-F238E27FC236}">
                    <a16:creationId xmlns:a16="http://schemas.microsoft.com/office/drawing/2014/main" id="{50FBC311-AA04-254B-A715-54DDB2E7D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1335"/>
                <a:ext cx="25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  5</a:t>
                </a:r>
              </a:p>
            </p:txBody>
          </p:sp>
          <p:sp>
            <p:nvSpPr>
              <p:cNvPr id="221199" name="Rectangle 15">
                <a:extLst>
                  <a:ext uri="{FF2B5EF4-FFF2-40B4-BE49-F238E27FC236}">
                    <a16:creationId xmlns:a16="http://schemas.microsoft.com/office/drawing/2014/main" id="{4C67F8EB-315F-D34E-BB4F-338F2F29F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072"/>
                <a:ext cx="235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1          2          3          4            5            6</a:t>
                </a:r>
              </a:p>
            </p:txBody>
          </p:sp>
          <p:sp>
            <p:nvSpPr>
              <p:cNvPr id="221200" name="Rectangle 16">
                <a:extLst>
                  <a:ext uri="{FF2B5EF4-FFF2-40B4-BE49-F238E27FC236}">
                    <a16:creationId xmlns:a16="http://schemas.microsoft.com/office/drawing/2014/main" id="{B479B321-18BE-0447-8BFA-850C5A590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2" y="1335"/>
                <a:ext cx="37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 </a:t>
                </a:r>
                <a:r>
                  <a:rPr lang="en-US" altLang="en-US">
                    <a:solidFill>
                      <a:srgbClr val="FF0033"/>
                    </a:solidFill>
                  </a:rPr>
                  <a:t>101</a:t>
                </a:r>
              </a:p>
            </p:txBody>
          </p:sp>
        </p:grpSp>
        <p:sp>
          <p:nvSpPr>
            <p:cNvPr id="221260" name="Rectangle 76">
              <a:extLst>
                <a:ext uri="{FF2B5EF4-FFF2-40B4-BE49-F238E27FC236}">
                  <a16:creationId xmlns:a16="http://schemas.microsoft.com/office/drawing/2014/main" id="{E9F1965E-CBFF-B548-999B-E3F21B5B3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" y="1852"/>
              <a:ext cx="3360" cy="291"/>
            </a:xfrm>
            <a:prstGeom prst="rect">
              <a:avLst/>
            </a:prstGeom>
            <a:noFill/>
            <a:ln w="76200">
              <a:solidFill>
                <a:srgbClr val="00CC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264" name="Group 80">
            <a:extLst>
              <a:ext uri="{FF2B5EF4-FFF2-40B4-BE49-F238E27FC236}">
                <a16:creationId xmlns:a16="http://schemas.microsoft.com/office/drawing/2014/main" id="{451AF6CC-6E99-FF40-9F6D-B0EB7FD86D87}"/>
              </a:ext>
            </a:extLst>
          </p:cNvPr>
          <p:cNvGrpSpPr>
            <a:grpSpLocks/>
          </p:cNvGrpSpPr>
          <p:nvPr/>
        </p:nvGrpSpPr>
        <p:grpSpPr bwMode="auto">
          <a:xfrm>
            <a:off x="2579689" y="3449639"/>
            <a:ext cx="6523037" cy="879475"/>
            <a:chOff x="940" y="1661"/>
            <a:chExt cx="4109" cy="554"/>
          </a:xfrm>
        </p:grpSpPr>
        <p:grpSp>
          <p:nvGrpSpPr>
            <p:cNvPr id="221201" name="Group 17">
              <a:extLst>
                <a:ext uri="{FF2B5EF4-FFF2-40B4-BE49-F238E27FC236}">
                  <a16:creationId xmlns:a16="http://schemas.microsoft.com/office/drawing/2014/main" id="{D150EF8A-05EB-6F40-AF39-60084B4E9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3" y="1661"/>
              <a:ext cx="4106" cy="554"/>
              <a:chOff x="641" y="1651"/>
              <a:chExt cx="4106" cy="554"/>
            </a:xfrm>
          </p:grpSpPr>
          <p:sp>
            <p:nvSpPr>
              <p:cNvPr id="221202" name="Rectangle 18">
                <a:extLst>
                  <a:ext uri="{FF2B5EF4-FFF2-40B4-BE49-F238E27FC236}">
                    <a16:creationId xmlns:a16="http://schemas.microsoft.com/office/drawing/2014/main" id="{10776410-D2B8-8F44-BBAF-56F5E89E0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1911"/>
                <a:ext cx="4106" cy="2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03" name="Line 19">
                <a:extLst>
                  <a:ext uri="{FF2B5EF4-FFF2-40B4-BE49-F238E27FC236}">
                    <a16:creationId xmlns:a16="http://schemas.microsoft.com/office/drawing/2014/main" id="{2F4EE9FC-8F87-CA41-9CA9-1F325BCC4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7" y="1909"/>
                <a:ext cx="0" cy="2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04" name="Line 20">
                <a:extLst>
                  <a:ext uri="{FF2B5EF4-FFF2-40B4-BE49-F238E27FC236}">
                    <a16:creationId xmlns:a16="http://schemas.microsoft.com/office/drawing/2014/main" id="{A8D9C8E2-C1F9-5B45-85E5-A844BEC4F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8" y="1909"/>
                <a:ext cx="0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05" name="Line 21">
                <a:extLst>
                  <a:ext uri="{FF2B5EF4-FFF2-40B4-BE49-F238E27FC236}">
                    <a16:creationId xmlns:a16="http://schemas.microsoft.com/office/drawing/2014/main" id="{D7019E5F-21CB-1B43-8A6B-09DAC4B55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1909"/>
                <a:ext cx="0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06" name="Line 22">
                <a:extLst>
                  <a:ext uri="{FF2B5EF4-FFF2-40B4-BE49-F238E27FC236}">
                    <a16:creationId xmlns:a16="http://schemas.microsoft.com/office/drawing/2014/main" id="{A9928379-C3A5-B74F-A549-557A9F873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1" y="1909"/>
                <a:ext cx="0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07" name="Line 23">
                <a:extLst>
                  <a:ext uri="{FF2B5EF4-FFF2-40B4-BE49-F238E27FC236}">
                    <a16:creationId xmlns:a16="http://schemas.microsoft.com/office/drawing/2014/main" id="{270E733C-0314-4745-A1FF-843C637A7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8" y="1914"/>
                <a:ext cx="0" cy="2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08" name="Rectangle 24">
                <a:extLst>
                  <a:ext uri="{FF2B5EF4-FFF2-40B4-BE49-F238E27FC236}">
                    <a16:creationId xmlns:a16="http://schemas.microsoft.com/office/drawing/2014/main" id="{1836CE38-653C-634B-AEC2-06F7BB1BA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" y="1914"/>
                <a:ext cx="22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 5</a:t>
                </a:r>
              </a:p>
            </p:txBody>
          </p:sp>
          <p:sp>
            <p:nvSpPr>
              <p:cNvPr id="221209" name="Rectangle 25">
                <a:extLst>
                  <a:ext uri="{FF2B5EF4-FFF2-40B4-BE49-F238E27FC236}">
                    <a16:creationId xmlns:a16="http://schemas.microsoft.com/office/drawing/2014/main" id="{9C26116E-1766-F945-B140-10AE741FE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" y="1919"/>
                <a:ext cx="2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42</a:t>
                </a:r>
              </a:p>
            </p:txBody>
          </p:sp>
          <p:sp>
            <p:nvSpPr>
              <p:cNvPr id="221210" name="Rectangle 26">
                <a:extLst>
                  <a:ext uri="{FF2B5EF4-FFF2-40B4-BE49-F238E27FC236}">
                    <a16:creationId xmlns:a16="http://schemas.microsoft.com/office/drawing/2014/main" id="{C408967C-5B50-F847-A42F-598F0162A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1919"/>
                <a:ext cx="2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12</a:t>
                </a:r>
              </a:p>
            </p:txBody>
          </p:sp>
          <p:sp>
            <p:nvSpPr>
              <p:cNvPr id="221211" name="Rectangle 27">
                <a:extLst>
                  <a:ext uri="{FF2B5EF4-FFF2-40B4-BE49-F238E27FC236}">
                    <a16:creationId xmlns:a16="http://schemas.microsoft.com/office/drawing/2014/main" id="{889500B1-A057-7F4E-9033-1B6055003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" y="1916"/>
                <a:ext cx="2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35</a:t>
                </a:r>
              </a:p>
            </p:txBody>
          </p:sp>
          <p:sp>
            <p:nvSpPr>
              <p:cNvPr id="221212" name="Rectangle 28">
                <a:extLst>
                  <a:ext uri="{FF2B5EF4-FFF2-40B4-BE49-F238E27FC236}">
                    <a16:creationId xmlns:a16="http://schemas.microsoft.com/office/drawing/2014/main" id="{026E5B3D-9945-F541-A6AD-932431FAC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0" y="1914"/>
                <a:ext cx="29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 </a:t>
                </a:r>
                <a:r>
                  <a:rPr lang="en-US" altLang="en-US">
                    <a:solidFill>
                      <a:srgbClr val="FF0033"/>
                    </a:solidFill>
                  </a:rPr>
                  <a:t>77</a:t>
                </a:r>
              </a:p>
            </p:txBody>
          </p:sp>
          <p:sp>
            <p:nvSpPr>
              <p:cNvPr id="221213" name="Rectangle 29">
                <a:extLst>
                  <a:ext uri="{FF2B5EF4-FFF2-40B4-BE49-F238E27FC236}">
                    <a16:creationId xmlns:a16="http://schemas.microsoft.com/office/drawing/2014/main" id="{3ECF7913-746F-2340-8879-82BAD1EEF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" y="1651"/>
                <a:ext cx="235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1          2          3          4            5            6</a:t>
                </a:r>
              </a:p>
            </p:txBody>
          </p:sp>
          <p:sp>
            <p:nvSpPr>
              <p:cNvPr id="221214" name="Rectangle 30">
                <a:extLst>
                  <a:ext uri="{FF2B5EF4-FFF2-40B4-BE49-F238E27FC236}">
                    <a16:creationId xmlns:a16="http://schemas.microsoft.com/office/drawing/2014/main" id="{EC769941-711C-0143-8409-80D5501C3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1914"/>
                <a:ext cx="37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 </a:t>
                </a:r>
                <a:r>
                  <a:rPr lang="en-US" altLang="en-US">
                    <a:solidFill>
                      <a:srgbClr val="FF0033"/>
                    </a:solidFill>
                  </a:rPr>
                  <a:t>101</a:t>
                </a:r>
              </a:p>
            </p:txBody>
          </p:sp>
        </p:grpSp>
        <p:sp>
          <p:nvSpPr>
            <p:cNvPr id="221261" name="Rectangle 77">
              <a:extLst>
                <a:ext uri="{FF2B5EF4-FFF2-40B4-BE49-F238E27FC236}">
                  <a16:creationId xmlns:a16="http://schemas.microsoft.com/office/drawing/2014/main" id="{54C055CE-A2F8-0E4B-B4F8-CFAED694D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1919"/>
              <a:ext cx="2633" cy="291"/>
            </a:xfrm>
            <a:prstGeom prst="rect">
              <a:avLst/>
            </a:prstGeom>
            <a:noFill/>
            <a:ln w="76200">
              <a:solidFill>
                <a:srgbClr val="00CC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265" name="Group 81">
            <a:extLst>
              <a:ext uri="{FF2B5EF4-FFF2-40B4-BE49-F238E27FC236}">
                <a16:creationId xmlns:a16="http://schemas.microsoft.com/office/drawing/2014/main" id="{44EC6C21-F391-214E-81C4-C0FD953D3627}"/>
              </a:ext>
            </a:extLst>
          </p:cNvPr>
          <p:cNvGrpSpPr>
            <a:grpSpLocks/>
          </p:cNvGrpSpPr>
          <p:nvPr/>
        </p:nvGrpSpPr>
        <p:grpSpPr bwMode="auto">
          <a:xfrm>
            <a:off x="2579688" y="4360863"/>
            <a:ext cx="6527800" cy="882650"/>
            <a:chOff x="940" y="2235"/>
            <a:chExt cx="4112" cy="556"/>
          </a:xfrm>
        </p:grpSpPr>
        <p:grpSp>
          <p:nvGrpSpPr>
            <p:cNvPr id="221215" name="Group 31">
              <a:extLst>
                <a:ext uri="{FF2B5EF4-FFF2-40B4-BE49-F238E27FC236}">
                  <a16:creationId xmlns:a16="http://schemas.microsoft.com/office/drawing/2014/main" id="{972D3CAC-0B4C-004E-89A2-9CC951A43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6" y="2235"/>
              <a:ext cx="4106" cy="554"/>
              <a:chOff x="644" y="2225"/>
              <a:chExt cx="4106" cy="554"/>
            </a:xfrm>
          </p:grpSpPr>
          <p:sp>
            <p:nvSpPr>
              <p:cNvPr id="221216" name="Rectangle 32">
                <a:extLst>
                  <a:ext uri="{FF2B5EF4-FFF2-40B4-BE49-F238E27FC236}">
                    <a16:creationId xmlns:a16="http://schemas.microsoft.com/office/drawing/2014/main" id="{DC4E75E0-03D6-CC48-845B-552A15973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" y="2485"/>
                <a:ext cx="4106" cy="2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17" name="Line 33">
                <a:extLst>
                  <a:ext uri="{FF2B5EF4-FFF2-40B4-BE49-F238E27FC236}">
                    <a16:creationId xmlns:a16="http://schemas.microsoft.com/office/drawing/2014/main" id="{565482FE-5A54-694E-878E-477B846EC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0" y="2483"/>
                <a:ext cx="0" cy="2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18" name="Line 34">
                <a:extLst>
                  <a:ext uri="{FF2B5EF4-FFF2-40B4-BE49-F238E27FC236}">
                    <a16:creationId xmlns:a16="http://schemas.microsoft.com/office/drawing/2014/main" id="{781A5C78-F33C-E948-B484-9AADDABCA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1" y="2483"/>
                <a:ext cx="0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19" name="Line 35">
                <a:extLst>
                  <a:ext uri="{FF2B5EF4-FFF2-40B4-BE49-F238E27FC236}">
                    <a16:creationId xmlns:a16="http://schemas.microsoft.com/office/drawing/2014/main" id="{41B4BA77-3769-9949-A356-D05E3052C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5" y="2483"/>
                <a:ext cx="0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20" name="Line 36">
                <a:extLst>
                  <a:ext uri="{FF2B5EF4-FFF2-40B4-BE49-F238E27FC236}">
                    <a16:creationId xmlns:a16="http://schemas.microsoft.com/office/drawing/2014/main" id="{2DF71FCE-4045-C346-8041-F1894D117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4" y="2483"/>
                <a:ext cx="0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21" name="Line 37">
                <a:extLst>
                  <a:ext uri="{FF2B5EF4-FFF2-40B4-BE49-F238E27FC236}">
                    <a16:creationId xmlns:a16="http://schemas.microsoft.com/office/drawing/2014/main" id="{8A1AEB4F-0BB8-FA4E-A36A-0E2EAE7A8E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1" y="2488"/>
                <a:ext cx="0" cy="2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22" name="Rectangle 38">
                <a:extLst>
                  <a:ext uri="{FF2B5EF4-FFF2-40B4-BE49-F238E27FC236}">
                    <a16:creationId xmlns:a16="http://schemas.microsoft.com/office/drawing/2014/main" id="{3EF98465-B3D9-3948-BA3F-925D86589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6" y="2488"/>
                <a:ext cx="2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>
                    <a:solidFill>
                      <a:srgbClr val="FF0033"/>
                    </a:solidFill>
                  </a:rPr>
                  <a:t>42</a:t>
                </a:r>
              </a:p>
            </p:txBody>
          </p:sp>
          <p:sp>
            <p:nvSpPr>
              <p:cNvPr id="221223" name="Rectangle 39">
                <a:extLst>
                  <a:ext uri="{FF2B5EF4-FFF2-40B4-BE49-F238E27FC236}">
                    <a16:creationId xmlns:a16="http://schemas.microsoft.com/office/drawing/2014/main" id="{19FF13C8-3679-3A4D-80C7-102367063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2" y="2493"/>
                <a:ext cx="22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 5</a:t>
                </a:r>
              </a:p>
            </p:txBody>
          </p:sp>
          <p:sp>
            <p:nvSpPr>
              <p:cNvPr id="221224" name="Rectangle 40">
                <a:extLst>
                  <a:ext uri="{FF2B5EF4-FFF2-40B4-BE49-F238E27FC236}">
                    <a16:creationId xmlns:a16="http://schemas.microsoft.com/office/drawing/2014/main" id="{A6E844BD-6407-504D-B65F-D697AD4B3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8" y="2493"/>
                <a:ext cx="29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 35</a:t>
                </a:r>
              </a:p>
            </p:txBody>
          </p:sp>
          <p:sp>
            <p:nvSpPr>
              <p:cNvPr id="221225" name="Rectangle 41">
                <a:extLst>
                  <a:ext uri="{FF2B5EF4-FFF2-40B4-BE49-F238E27FC236}">
                    <a16:creationId xmlns:a16="http://schemas.microsoft.com/office/drawing/2014/main" id="{743F55B8-78CA-2948-9074-2E2C607B4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2490"/>
                <a:ext cx="2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12</a:t>
                </a:r>
              </a:p>
            </p:txBody>
          </p:sp>
          <p:sp>
            <p:nvSpPr>
              <p:cNvPr id="221226" name="Rectangle 42">
                <a:extLst>
                  <a:ext uri="{FF2B5EF4-FFF2-40B4-BE49-F238E27FC236}">
                    <a16:creationId xmlns:a16="http://schemas.microsoft.com/office/drawing/2014/main" id="{05303B2F-0450-2D43-98C7-E61247E5C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2488"/>
                <a:ext cx="29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 </a:t>
                </a:r>
                <a:r>
                  <a:rPr lang="en-US" altLang="en-US">
                    <a:solidFill>
                      <a:srgbClr val="FF0033"/>
                    </a:solidFill>
                  </a:rPr>
                  <a:t>77</a:t>
                </a:r>
              </a:p>
            </p:txBody>
          </p:sp>
          <p:sp>
            <p:nvSpPr>
              <p:cNvPr id="221227" name="Rectangle 43">
                <a:extLst>
                  <a:ext uri="{FF2B5EF4-FFF2-40B4-BE49-F238E27FC236}">
                    <a16:creationId xmlns:a16="http://schemas.microsoft.com/office/drawing/2014/main" id="{A1E5CFA2-1C3C-B54D-958F-B37F9BC32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2225"/>
                <a:ext cx="235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1          2          3          4            5            6</a:t>
                </a:r>
              </a:p>
            </p:txBody>
          </p:sp>
          <p:sp>
            <p:nvSpPr>
              <p:cNvPr id="221228" name="Rectangle 44">
                <a:extLst>
                  <a:ext uri="{FF2B5EF4-FFF2-40B4-BE49-F238E27FC236}">
                    <a16:creationId xmlns:a16="http://schemas.microsoft.com/office/drawing/2014/main" id="{E3032B6F-5B51-8240-BBCE-37B75D2A8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2" y="2488"/>
                <a:ext cx="37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 </a:t>
                </a:r>
                <a:r>
                  <a:rPr lang="en-US" altLang="en-US">
                    <a:solidFill>
                      <a:srgbClr val="FF0033"/>
                    </a:solidFill>
                  </a:rPr>
                  <a:t>101</a:t>
                </a:r>
              </a:p>
            </p:txBody>
          </p:sp>
        </p:grpSp>
        <p:sp>
          <p:nvSpPr>
            <p:cNvPr id="221262" name="Rectangle 78">
              <a:extLst>
                <a:ext uri="{FF2B5EF4-FFF2-40B4-BE49-F238E27FC236}">
                  <a16:creationId xmlns:a16="http://schemas.microsoft.com/office/drawing/2014/main" id="{F8B07790-6482-F74E-BFD9-DB17E5E1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2500"/>
              <a:ext cx="1937" cy="291"/>
            </a:xfrm>
            <a:prstGeom prst="rect">
              <a:avLst/>
            </a:prstGeom>
            <a:noFill/>
            <a:ln w="76200">
              <a:solidFill>
                <a:srgbClr val="00CC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1266" name="Group 82">
            <a:extLst>
              <a:ext uri="{FF2B5EF4-FFF2-40B4-BE49-F238E27FC236}">
                <a16:creationId xmlns:a16="http://schemas.microsoft.com/office/drawing/2014/main" id="{EEFB20AB-D4F3-D644-808E-06CCFE0CB86D}"/>
              </a:ext>
            </a:extLst>
          </p:cNvPr>
          <p:cNvGrpSpPr>
            <a:grpSpLocks/>
          </p:cNvGrpSpPr>
          <p:nvPr/>
        </p:nvGrpSpPr>
        <p:grpSpPr bwMode="auto">
          <a:xfrm>
            <a:off x="2574925" y="5243513"/>
            <a:ext cx="6527800" cy="887412"/>
            <a:chOff x="937" y="2791"/>
            <a:chExt cx="4112" cy="559"/>
          </a:xfrm>
        </p:grpSpPr>
        <p:grpSp>
          <p:nvGrpSpPr>
            <p:cNvPr id="221229" name="Group 45">
              <a:extLst>
                <a:ext uri="{FF2B5EF4-FFF2-40B4-BE49-F238E27FC236}">
                  <a16:creationId xmlns:a16="http://schemas.microsoft.com/office/drawing/2014/main" id="{25657A94-7002-514F-859A-D89D6ACC28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3" y="2791"/>
              <a:ext cx="4106" cy="554"/>
              <a:chOff x="641" y="2781"/>
              <a:chExt cx="4106" cy="554"/>
            </a:xfrm>
          </p:grpSpPr>
          <p:sp>
            <p:nvSpPr>
              <p:cNvPr id="221230" name="Rectangle 46">
                <a:extLst>
                  <a:ext uri="{FF2B5EF4-FFF2-40B4-BE49-F238E27FC236}">
                    <a16:creationId xmlns:a16="http://schemas.microsoft.com/office/drawing/2014/main" id="{331920F7-15DE-1843-8A93-087D5A1C0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3041"/>
                <a:ext cx="4106" cy="2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31" name="Line 47">
                <a:extLst>
                  <a:ext uri="{FF2B5EF4-FFF2-40B4-BE49-F238E27FC236}">
                    <a16:creationId xmlns:a16="http://schemas.microsoft.com/office/drawing/2014/main" id="{EA6FF05C-490C-8840-A534-86AC6CDCC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7" y="3039"/>
                <a:ext cx="0" cy="2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32" name="Line 48">
                <a:extLst>
                  <a:ext uri="{FF2B5EF4-FFF2-40B4-BE49-F238E27FC236}">
                    <a16:creationId xmlns:a16="http://schemas.microsoft.com/office/drawing/2014/main" id="{5C8E5854-C969-7C45-B8F1-6803E3FA7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8" y="3039"/>
                <a:ext cx="0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33" name="Line 49">
                <a:extLst>
                  <a:ext uri="{FF2B5EF4-FFF2-40B4-BE49-F238E27FC236}">
                    <a16:creationId xmlns:a16="http://schemas.microsoft.com/office/drawing/2014/main" id="{4FB936CC-B0B1-2949-86FA-B348181C3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3039"/>
                <a:ext cx="0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34" name="Line 50">
                <a:extLst>
                  <a:ext uri="{FF2B5EF4-FFF2-40B4-BE49-F238E27FC236}">
                    <a16:creationId xmlns:a16="http://schemas.microsoft.com/office/drawing/2014/main" id="{35F8ED3C-507A-4C40-827A-2AFEB6579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1" y="3039"/>
                <a:ext cx="0" cy="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35" name="Line 51">
                <a:extLst>
                  <a:ext uri="{FF2B5EF4-FFF2-40B4-BE49-F238E27FC236}">
                    <a16:creationId xmlns:a16="http://schemas.microsoft.com/office/drawing/2014/main" id="{C7DB4196-5DDC-0D4C-A74E-807145BDB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8" y="3044"/>
                <a:ext cx="0" cy="2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36" name="Rectangle 52">
                <a:extLst>
                  <a:ext uri="{FF2B5EF4-FFF2-40B4-BE49-F238E27FC236}">
                    <a16:creationId xmlns:a16="http://schemas.microsoft.com/office/drawing/2014/main" id="{958B0233-6861-F34F-A796-E3CEFD3E7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" y="3044"/>
                <a:ext cx="2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>
                    <a:solidFill>
                      <a:srgbClr val="FF0033"/>
                    </a:solidFill>
                  </a:rPr>
                  <a:t>42</a:t>
                </a:r>
              </a:p>
            </p:txBody>
          </p:sp>
          <p:sp>
            <p:nvSpPr>
              <p:cNvPr id="221237" name="Rectangle 53">
                <a:extLst>
                  <a:ext uri="{FF2B5EF4-FFF2-40B4-BE49-F238E27FC236}">
                    <a16:creationId xmlns:a16="http://schemas.microsoft.com/office/drawing/2014/main" id="{DA074AC4-5FDD-0345-9C3C-A2E4DAF20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" y="3049"/>
                <a:ext cx="29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 </a:t>
                </a:r>
                <a:r>
                  <a:rPr lang="en-US" altLang="en-US">
                    <a:solidFill>
                      <a:srgbClr val="FF0033"/>
                    </a:solidFill>
                  </a:rPr>
                  <a:t>35</a:t>
                </a:r>
              </a:p>
            </p:txBody>
          </p:sp>
          <p:sp>
            <p:nvSpPr>
              <p:cNvPr id="221238" name="Rectangle 54">
                <a:extLst>
                  <a:ext uri="{FF2B5EF4-FFF2-40B4-BE49-F238E27FC236}">
                    <a16:creationId xmlns:a16="http://schemas.microsoft.com/office/drawing/2014/main" id="{698B292B-44D4-FD41-8F49-0AF9146A4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3049"/>
                <a:ext cx="25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  5</a:t>
                </a:r>
              </a:p>
            </p:txBody>
          </p:sp>
          <p:sp>
            <p:nvSpPr>
              <p:cNvPr id="221239" name="Rectangle 55">
                <a:extLst>
                  <a:ext uri="{FF2B5EF4-FFF2-40B4-BE49-F238E27FC236}">
                    <a16:creationId xmlns:a16="http://schemas.microsoft.com/office/drawing/2014/main" id="{368C194C-B524-FE46-B14E-EBB373620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" y="3046"/>
                <a:ext cx="2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12</a:t>
                </a:r>
              </a:p>
            </p:txBody>
          </p:sp>
          <p:sp>
            <p:nvSpPr>
              <p:cNvPr id="221240" name="Rectangle 56">
                <a:extLst>
                  <a:ext uri="{FF2B5EF4-FFF2-40B4-BE49-F238E27FC236}">
                    <a16:creationId xmlns:a16="http://schemas.microsoft.com/office/drawing/2014/main" id="{C2B421A4-E5C7-C941-9B7A-6D45458CD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0" y="3044"/>
                <a:ext cx="29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 </a:t>
                </a:r>
                <a:r>
                  <a:rPr lang="en-US" altLang="en-US">
                    <a:solidFill>
                      <a:srgbClr val="FF0033"/>
                    </a:solidFill>
                  </a:rPr>
                  <a:t>77</a:t>
                </a:r>
              </a:p>
            </p:txBody>
          </p:sp>
          <p:sp>
            <p:nvSpPr>
              <p:cNvPr id="221241" name="Rectangle 57">
                <a:extLst>
                  <a:ext uri="{FF2B5EF4-FFF2-40B4-BE49-F238E27FC236}">
                    <a16:creationId xmlns:a16="http://schemas.microsoft.com/office/drawing/2014/main" id="{511E695C-910C-184D-807A-B34871606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" y="2781"/>
                <a:ext cx="235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1          2          3          4            5            6</a:t>
                </a:r>
              </a:p>
            </p:txBody>
          </p:sp>
          <p:sp>
            <p:nvSpPr>
              <p:cNvPr id="221242" name="Rectangle 58">
                <a:extLst>
                  <a:ext uri="{FF2B5EF4-FFF2-40B4-BE49-F238E27FC236}">
                    <a16:creationId xmlns:a16="http://schemas.microsoft.com/office/drawing/2014/main" id="{6DB00E60-4D39-8549-A1A1-7E53BF5A9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3044"/>
                <a:ext cx="37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/>
                  <a:t> </a:t>
                </a:r>
                <a:r>
                  <a:rPr lang="en-US" altLang="en-US">
                    <a:solidFill>
                      <a:srgbClr val="FF0033"/>
                    </a:solidFill>
                  </a:rPr>
                  <a:t>101</a:t>
                </a:r>
              </a:p>
            </p:txBody>
          </p:sp>
        </p:grpSp>
        <p:sp>
          <p:nvSpPr>
            <p:cNvPr id="221263" name="Rectangle 79">
              <a:extLst>
                <a:ext uri="{FF2B5EF4-FFF2-40B4-BE49-F238E27FC236}">
                  <a16:creationId xmlns:a16="http://schemas.microsoft.com/office/drawing/2014/main" id="{5E3F4B5E-6EE5-CA4A-85F1-527E94F24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" y="3059"/>
              <a:ext cx="1283" cy="291"/>
            </a:xfrm>
            <a:prstGeom prst="rect">
              <a:avLst/>
            </a:prstGeom>
            <a:noFill/>
            <a:ln w="76200">
              <a:solidFill>
                <a:srgbClr val="00CC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1267" name="Rectangle 83">
            <a:extLst>
              <a:ext uri="{FF2B5EF4-FFF2-40B4-BE49-F238E27FC236}">
                <a16:creationId xmlns:a16="http://schemas.microsoft.com/office/drawing/2014/main" id="{1E8FC6F9-8CFB-6246-8328-6A37D4BE5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214" y="2108201"/>
            <a:ext cx="6518275" cy="461963"/>
          </a:xfrm>
          <a:prstGeom prst="rect">
            <a:avLst/>
          </a:prstGeom>
          <a:noFill/>
          <a:ln w="76200">
            <a:solidFill>
              <a:srgbClr val="00CC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7F5687B4-AC45-B849-83A7-4E6BFB7A2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2945" y="61914"/>
            <a:ext cx="8664937" cy="86677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Reducing the Number of Comparisons</a:t>
            </a:r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F57E716E-B89A-AE4B-AB62-5BE536105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5482" y="1489439"/>
            <a:ext cx="7772400" cy="4619625"/>
          </a:xfrm>
        </p:spPr>
        <p:txBody>
          <a:bodyPr/>
          <a:lstStyle/>
          <a:p>
            <a:r>
              <a:rPr lang="en-US" altLang="en-US" b="1"/>
              <a:t>On the N</a:t>
            </a:r>
            <a:r>
              <a:rPr lang="en-US" altLang="en-US" b="1" baseline="30000"/>
              <a:t>th</a:t>
            </a:r>
            <a:r>
              <a:rPr lang="en-US" altLang="en-US" b="1"/>
              <a:t> “bubble up”, we only need to </a:t>
            </a:r>
            <a:br>
              <a:rPr lang="en-US" altLang="en-US" b="1"/>
            </a:br>
            <a:r>
              <a:rPr lang="en-US" altLang="en-US" b="1"/>
              <a:t>do </a:t>
            </a:r>
            <a:r>
              <a:rPr lang="en-US" altLang="en-US" b="1">
                <a:solidFill>
                  <a:srgbClr val="3333FF"/>
                </a:solidFill>
              </a:rPr>
              <a:t>MAX-N comparisons</a:t>
            </a:r>
            <a:r>
              <a:rPr lang="en-US" altLang="en-US" b="1"/>
              <a:t>.</a:t>
            </a:r>
          </a:p>
          <a:p>
            <a:endParaRPr lang="en-US" altLang="en-US" b="1"/>
          </a:p>
          <a:p>
            <a:r>
              <a:rPr lang="en-US" altLang="en-US" b="1"/>
              <a:t>For example:</a:t>
            </a:r>
          </a:p>
          <a:p>
            <a:pPr lvl="1"/>
            <a:r>
              <a:rPr lang="en-US" altLang="en-US" b="1"/>
              <a:t>This is the 4</a:t>
            </a:r>
            <a:r>
              <a:rPr lang="en-US" altLang="en-US" b="1" baseline="30000"/>
              <a:t>th</a:t>
            </a:r>
            <a:r>
              <a:rPr lang="en-US" altLang="en-US" b="1"/>
              <a:t> “bubble up”</a:t>
            </a:r>
          </a:p>
          <a:p>
            <a:pPr lvl="1"/>
            <a:r>
              <a:rPr lang="en-US" altLang="en-US" b="1"/>
              <a:t>MAX is 6</a:t>
            </a:r>
          </a:p>
          <a:p>
            <a:pPr lvl="1"/>
            <a:r>
              <a:rPr lang="en-US" altLang="en-US" b="1"/>
              <a:t>Thus we have </a:t>
            </a:r>
            <a:r>
              <a:rPr lang="en-US" altLang="en-US" b="1">
                <a:solidFill>
                  <a:srgbClr val="3333FF"/>
                </a:solidFill>
              </a:rPr>
              <a:t>2 comparisons</a:t>
            </a:r>
            <a:r>
              <a:rPr lang="en-US" altLang="en-US" b="1"/>
              <a:t> to do</a:t>
            </a:r>
          </a:p>
        </p:txBody>
      </p:sp>
      <p:grpSp>
        <p:nvGrpSpPr>
          <p:cNvPr id="222227" name="Group 19">
            <a:extLst>
              <a:ext uri="{FF2B5EF4-FFF2-40B4-BE49-F238E27FC236}">
                <a16:creationId xmlns:a16="http://schemas.microsoft.com/office/drawing/2014/main" id="{3AECDB06-00CB-3745-9F31-B7C9F47E92C1}"/>
              </a:ext>
            </a:extLst>
          </p:cNvPr>
          <p:cNvGrpSpPr>
            <a:grpSpLocks/>
          </p:cNvGrpSpPr>
          <p:nvPr/>
        </p:nvGrpSpPr>
        <p:grpSpPr bwMode="auto">
          <a:xfrm>
            <a:off x="2363971" y="4673964"/>
            <a:ext cx="6518275" cy="879475"/>
            <a:chOff x="641" y="2781"/>
            <a:chExt cx="4106" cy="554"/>
          </a:xfrm>
        </p:grpSpPr>
        <p:sp>
          <p:nvSpPr>
            <p:cNvPr id="222228" name="Rectangle 20">
              <a:extLst>
                <a:ext uri="{FF2B5EF4-FFF2-40B4-BE49-F238E27FC236}">
                  <a16:creationId xmlns:a16="http://schemas.microsoft.com/office/drawing/2014/main" id="{F5772F4B-E07C-FA4A-B3C1-EE144F01C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3041"/>
              <a:ext cx="4106" cy="2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9" name="Line 21">
              <a:extLst>
                <a:ext uri="{FF2B5EF4-FFF2-40B4-BE49-F238E27FC236}">
                  <a16:creationId xmlns:a16="http://schemas.microsoft.com/office/drawing/2014/main" id="{6FFF3C7A-79BA-EF4A-9F84-73EBC13E4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7" y="3039"/>
              <a:ext cx="0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0" name="Line 22">
              <a:extLst>
                <a:ext uri="{FF2B5EF4-FFF2-40B4-BE49-F238E27FC236}">
                  <a16:creationId xmlns:a16="http://schemas.microsoft.com/office/drawing/2014/main" id="{9A25AEE0-824B-C646-A636-9F24A55FA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303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1" name="Line 23">
              <a:extLst>
                <a:ext uri="{FF2B5EF4-FFF2-40B4-BE49-F238E27FC236}">
                  <a16:creationId xmlns:a16="http://schemas.microsoft.com/office/drawing/2014/main" id="{931897F6-4A4D-5A49-A420-24FDC3A5E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" y="303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2" name="Line 24">
              <a:extLst>
                <a:ext uri="{FF2B5EF4-FFF2-40B4-BE49-F238E27FC236}">
                  <a16:creationId xmlns:a16="http://schemas.microsoft.com/office/drawing/2014/main" id="{B4975F13-9A9A-194E-AF42-16EF95E3F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" y="303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3" name="Line 25">
              <a:extLst>
                <a:ext uri="{FF2B5EF4-FFF2-40B4-BE49-F238E27FC236}">
                  <a16:creationId xmlns:a16="http://schemas.microsoft.com/office/drawing/2014/main" id="{3107B423-4751-724A-957C-C5B0260F5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8" y="3044"/>
              <a:ext cx="0" cy="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4" name="Rectangle 26">
              <a:extLst>
                <a:ext uri="{FF2B5EF4-FFF2-40B4-BE49-F238E27FC236}">
                  <a16:creationId xmlns:a16="http://schemas.microsoft.com/office/drawing/2014/main" id="{59790029-2B2B-1A4D-91DD-3806BC323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3044"/>
              <a:ext cx="2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>
                  <a:solidFill>
                    <a:srgbClr val="FF0033"/>
                  </a:solidFill>
                </a:rPr>
                <a:t>42</a:t>
              </a:r>
            </a:p>
          </p:txBody>
        </p:sp>
        <p:sp>
          <p:nvSpPr>
            <p:cNvPr id="222235" name="Rectangle 27">
              <a:extLst>
                <a:ext uri="{FF2B5EF4-FFF2-40B4-BE49-F238E27FC236}">
                  <a16:creationId xmlns:a16="http://schemas.microsoft.com/office/drawing/2014/main" id="{2E5E2841-5396-004B-85D9-4ED67647C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3049"/>
              <a:ext cx="2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/>
                <a:t> 5</a:t>
              </a:r>
            </a:p>
          </p:txBody>
        </p:sp>
        <p:sp>
          <p:nvSpPr>
            <p:cNvPr id="222236" name="Rectangle 28">
              <a:extLst>
                <a:ext uri="{FF2B5EF4-FFF2-40B4-BE49-F238E27FC236}">
                  <a16:creationId xmlns:a16="http://schemas.microsoft.com/office/drawing/2014/main" id="{C5D80FC0-32FE-B84E-8CFD-DD80A5B5E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3049"/>
              <a:ext cx="3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/>
                <a:t>  35</a:t>
              </a:r>
            </a:p>
          </p:txBody>
        </p:sp>
        <p:sp>
          <p:nvSpPr>
            <p:cNvPr id="222237" name="Rectangle 29">
              <a:extLst>
                <a:ext uri="{FF2B5EF4-FFF2-40B4-BE49-F238E27FC236}">
                  <a16:creationId xmlns:a16="http://schemas.microsoft.com/office/drawing/2014/main" id="{D6942584-2078-3D43-B49B-6BD9F22E3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3046"/>
              <a:ext cx="2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/>
                <a:t>12</a:t>
              </a:r>
            </a:p>
          </p:txBody>
        </p:sp>
        <p:sp>
          <p:nvSpPr>
            <p:cNvPr id="222238" name="Rectangle 30">
              <a:extLst>
                <a:ext uri="{FF2B5EF4-FFF2-40B4-BE49-F238E27FC236}">
                  <a16:creationId xmlns:a16="http://schemas.microsoft.com/office/drawing/2014/main" id="{17C616F3-7B0E-FA46-AADE-EEFB9DB28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3044"/>
              <a:ext cx="2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/>
                <a:t> </a:t>
              </a:r>
              <a:r>
                <a:rPr lang="en-US" altLang="en-US">
                  <a:solidFill>
                    <a:srgbClr val="FF0033"/>
                  </a:solidFill>
                </a:rPr>
                <a:t>77</a:t>
              </a:r>
            </a:p>
          </p:txBody>
        </p:sp>
        <p:sp>
          <p:nvSpPr>
            <p:cNvPr id="222239" name="Rectangle 31">
              <a:extLst>
                <a:ext uri="{FF2B5EF4-FFF2-40B4-BE49-F238E27FC236}">
                  <a16:creationId xmlns:a16="http://schemas.microsoft.com/office/drawing/2014/main" id="{F1E6220F-9F74-7B4D-B15F-529F719E6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" y="2781"/>
              <a:ext cx="2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/>
                <a:t>1          2          3          4            5            6</a:t>
              </a:r>
            </a:p>
          </p:txBody>
        </p:sp>
        <p:sp>
          <p:nvSpPr>
            <p:cNvPr id="222240" name="Rectangle 32">
              <a:extLst>
                <a:ext uri="{FF2B5EF4-FFF2-40B4-BE49-F238E27FC236}">
                  <a16:creationId xmlns:a16="http://schemas.microsoft.com/office/drawing/2014/main" id="{C9125763-00F5-AD46-BDAE-E5ED2F45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3044"/>
              <a:ext cx="3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/>
                <a:t> </a:t>
              </a:r>
              <a:r>
                <a:rPr lang="en-US" altLang="en-US">
                  <a:solidFill>
                    <a:srgbClr val="FF0033"/>
                  </a:solidFill>
                </a:rPr>
                <a:t>101</a:t>
              </a:r>
            </a:p>
          </p:txBody>
        </p:sp>
      </p:grpSp>
      <p:sp>
        <p:nvSpPr>
          <p:cNvPr id="222241" name="Rectangle 33">
            <a:extLst>
              <a:ext uri="{FF2B5EF4-FFF2-40B4-BE49-F238E27FC236}">
                <a16:creationId xmlns:a16="http://schemas.microsoft.com/office/drawing/2014/main" id="{3A0F13D4-AB8B-1945-AB34-D59FF7DA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446" y="5099414"/>
            <a:ext cx="3074987" cy="461963"/>
          </a:xfrm>
          <a:prstGeom prst="rect">
            <a:avLst/>
          </a:prstGeom>
          <a:noFill/>
          <a:ln w="76200">
            <a:solidFill>
              <a:srgbClr val="00CC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42" name="AutoShape 34">
            <a:extLst>
              <a:ext uri="{FF2B5EF4-FFF2-40B4-BE49-F238E27FC236}">
                <a16:creationId xmlns:a16="http://schemas.microsoft.com/office/drawing/2014/main" id="{A2A621B6-85FA-BD45-B3F2-1049D8A97160}"/>
              </a:ext>
            </a:extLst>
          </p:cNvPr>
          <p:cNvSpPr>
            <a:spLocks/>
          </p:cNvSpPr>
          <p:nvPr/>
        </p:nvSpPr>
        <p:spPr bwMode="auto">
          <a:xfrm rot="16200000">
            <a:off x="3211695" y="5164501"/>
            <a:ext cx="273050" cy="1343025"/>
          </a:xfrm>
          <a:prstGeom prst="leftBrace">
            <a:avLst>
              <a:gd name="adj1" fmla="val 4098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43" name="AutoShape 35">
            <a:extLst>
              <a:ext uri="{FF2B5EF4-FFF2-40B4-BE49-F238E27FC236}">
                <a16:creationId xmlns:a16="http://schemas.microsoft.com/office/drawing/2014/main" id="{70B8A1FA-3692-4848-8AC3-751B6B73121C}"/>
              </a:ext>
            </a:extLst>
          </p:cNvPr>
          <p:cNvSpPr>
            <a:spLocks/>
          </p:cNvSpPr>
          <p:nvPr/>
        </p:nvSpPr>
        <p:spPr bwMode="auto">
          <a:xfrm rot="16200000">
            <a:off x="4254683" y="5437551"/>
            <a:ext cx="273050" cy="1343025"/>
          </a:xfrm>
          <a:prstGeom prst="leftBrace">
            <a:avLst>
              <a:gd name="adj1" fmla="val 4098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8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DA6B665-E593-2A45-8E31-F856FD226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6306" y="1164769"/>
            <a:ext cx="8251825" cy="5784850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dirty="0"/>
              <a:t>void </a:t>
            </a:r>
            <a:r>
              <a:rPr lang="en-US" dirty="0" err="1"/>
              <a:t>bubbleSort</a:t>
            </a:r>
            <a:r>
              <a:rPr lang="en-US" dirty="0"/>
              <a:t>(int </a:t>
            </a:r>
            <a:r>
              <a:rPr lang="en-US" dirty="0" err="1"/>
              <a:t>arr</a:t>
            </a:r>
            <a:r>
              <a:rPr lang="en-US" dirty="0"/>
              <a:t>[])</a:t>
            </a:r>
          </a:p>
          <a:p>
            <a:pPr marL="0" indent="0" fontAlgn="base">
              <a:buNone/>
            </a:pPr>
            <a:r>
              <a:rPr lang="en-US" dirty="0"/>
              <a:t>    {</a:t>
            </a:r>
          </a:p>
          <a:p>
            <a:pPr marL="0" indent="0" fontAlgn="base">
              <a:buNone/>
            </a:pPr>
            <a:r>
              <a:rPr lang="en-US" dirty="0"/>
              <a:t>        int n = </a:t>
            </a:r>
            <a:r>
              <a:rPr lang="en-US" dirty="0" err="1"/>
              <a:t>arr.length</a:t>
            </a:r>
            <a:r>
              <a:rPr lang="en-US" dirty="0"/>
              <a:t>;</a:t>
            </a:r>
          </a:p>
          <a:p>
            <a:pPr marL="0" indent="0" fontAlgn="base">
              <a:buNone/>
            </a:pPr>
            <a:r>
              <a:rPr lang="en-US" dirty="0"/>
              <a:t>        for (int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n-1;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 fontAlgn="base">
              <a:buNone/>
            </a:pPr>
            <a:r>
              <a:rPr lang="en-US" dirty="0"/>
              <a:t>            for (int j = 0; j &lt; n-i-1; </a:t>
            </a:r>
            <a:r>
              <a:rPr lang="en-US" dirty="0" err="1"/>
              <a:t>j++</a:t>
            </a:r>
            <a:r>
              <a:rPr lang="en-US" dirty="0"/>
              <a:t>)</a:t>
            </a:r>
          </a:p>
          <a:p>
            <a:pPr marL="0" indent="0" fontAlgn="base">
              <a:buNone/>
            </a:pPr>
            <a:r>
              <a:rPr lang="en-US" dirty="0"/>
              <a:t>                if (</a:t>
            </a:r>
            <a:r>
              <a:rPr lang="en-US" dirty="0" err="1"/>
              <a:t>arr</a:t>
            </a:r>
            <a:r>
              <a:rPr lang="en-US" dirty="0"/>
              <a:t>[j] &gt; </a:t>
            </a:r>
            <a:r>
              <a:rPr lang="en-US" dirty="0" err="1"/>
              <a:t>arr</a:t>
            </a:r>
            <a:r>
              <a:rPr lang="en-US" dirty="0"/>
              <a:t>[j+1])</a:t>
            </a:r>
          </a:p>
          <a:p>
            <a:pPr marL="0" indent="0" fontAlgn="base">
              <a:buNone/>
            </a:pPr>
            <a:r>
              <a:rPr lang="en-US" dirty="0"/>
              <a:t>                {</a:t>
            </a:r>
          </a:p>
          <a:p>
            <a:pPr marL="0" indent="0" fontAlgn="base">
              <a:buNone/>
            </a:pPr>
            <a:r>
              <a:rPr lang="en-US" dirty="0"/>
              <a:t>                    // swap </a:t>
            </a:r>
            <a:r>
              <a:rPr lang="en-US" dirty="0" err="1"/>
              <a:t>arr</a:t>
            </a:r>
            <a:r>
              <a:rPr lang="en-US" dirty="0"/>
              <a:t>[j+1] and </a:t>
            </a:r>
            <a:r>
              <a:rPr lang="en-US" dirty="0" err="1"/>
              <a:t>arr</a:t>
            </a:r>
            <a:r>
              <a:rPr lang="en-US" dirty="0"/>
              <a:t>[j]</a:t>
            </a:r>
          </a:p>
          <a:p>
            <a:pPr marL="0" indent="0" fontAlgn="base">
              <a:buNone/>
            </a:pPr>
            <a:r>
              <a:rPr lang="en-US" dirty="0"/>
              <a:t>                    int temp = </a:t>
            </a:r>
            <a:r>
              <a:rPr lang="en-US" dirty="0" err="1"/>
              <a:t>arr</a:t>
            </a:r>
            <a:r>
              <a:rPr lang="en-US" dirty="0"/>
              <a:t>[j];</a:t>
            </a:r>
          </a:p>
          <a:p>
            <a:pPr marL="0" indent="0" fontAlgn="base">
              <a:buNone/>
            </a:pPr>
            <a:r>
              <a:rPr lang="en-US" dirty="0"/>
              <a:t>                    </a:t>
            </a:r>
            <a:r>
              <a:rPr lang="en-US" dirty="0" err="1"/>
              <a:t>arr</a:t>
            </a:r>
            <a:r>
              <a:rPr lang="en-US" dirty="0"/>
              <a:t>[j] = </a:t>
            </a:r>
            <a:r>
              <a:rPr lang="en-US" dirty="0" err="1"/>
              <a:t>arr</a:t>
            </a:r>
            <a:r>
              <a:rPr lang="en-US" dirty="0"/>
              <a:t>[j+1];</a:t>
            </a:r>
          </a:p>
          <a:p>
            <a:pPr marL="0" indent="0" fontAlgn="base">
              <a:buNone/>
            </a:pPr>
            <a:r>
              <a:rPr lang="en-US" dirty="0"/>
              <a:t>                    </a:t>
            </a:r>
            <a:r>
              <a:rPr lang="en-US" dirty="0" err="1"/>
              <a:t>arr</a:t>
            </a:r>
            <a:r>
              <a:rPr lang="en-US" dirty="0"/>
              <a:t>[j+1] = temp;</a:t>
            </a:r>
          </a:p>
          <a:p>
            <a:pPr marL="0" indent="0" fontAlgn="base">
              <a:buNone/>
            </a:pPr>
            <a:r>
              <a:rPr lang="en-US" dirty="0"/>
              <a:t>                }</a:t>
            </a:r>
          </a:p>
          <a:p>
            <a:pPr marL="0" indent="0" fontAlgn="base">
              <a:buNone/>
            </a:pPr>
            <a:r>
              <a:rPr lang="en-US" dirty="0"/>
              <a:t>    }</a:t>
            </a:r>
          </a:p>
          <a:p>
            <a:pPr marL="0" indent="0">
              <a:buNone/>
            </a:pP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sp>
        <p:nvSpPr>
          <p:cNvPr id="84995" name="Line 3">
            <a:extLst>
              <a:ext uri="{FF2B5EF4-FFF2-40B4-BE49-F238E27FC236}">
                <a16:creationId xmlns:a16="http://schemas.microsoft.com/office/drawing/2014/main" id="{B43669A1-6712-B149-A4E4-318BD66B76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2731" y="3804548"/>
            <a:ext cx="4778375" cy="0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4996" name="Line 4">
            <a:extLst>
              <a:ext uri="{FF2B5EF4-FFF2-40B4-BE49-F238E27FC236}">
                <a16:creationId xmlns:a16="http://schemas.microsoft.com/office/drawing/2014/main" id="{E7113B68-B3D3-304C-944F-EA00F32024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2781" y="5809560"/>
            <a:ext cx="4378325" cy="0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4997" name="Line 5">
            <a:extLst>
              <a:ext uri="{FF2B5EF4-FFF2-40B4-BE49-F238E27FC236}">
                <a16:creationId xmlns:a16="http://schemas.microsoft.com/office/drawing/2014/main" id="{DB11D529-7E47-AA44-A378-2BCC5C76B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42530" y="3804548"/>
            <a:ext cx="0" cy="2005012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4998" name="Line 6">
            <a:extLst>
              <a:ext uri="{FF2B5EF4-FFF2-40B4-BE49-F238E27FC236}">
                <a16:creationId xmlns:a16="http://schemas.microsoft.com/office/drawing/2014/main" id="{A9119BE6-1698-0146-84E9-C232A965D3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30781" y="2783785"/>
            <a:ext cx="6049963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4999" name="Line 7">
            <a:extLst>
              <a:ext uri="{FF2B5EF4-FFF2-40B4-BE49-F238E27FC236}">
                <a16:creationId xmlns:a16="http://schemas.microsoft.com/office/drawing/2014/main" id="{E3E95EBD-4823-144B-9E4A-649D1D6A62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0355" y="6508060"/>
            <a:ext cx="5653088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5000" name="Line 8">
            <a:extLst>
              <a:ext uri="{FF2B5EF4-FFF2-40B4-BE49-F238E27FC236}">
                <a16:creationId xmlns:a16="http://schemas.microsoft.com/office/drawing/2014/main" id="{EA0E833F-70C5-7C4C-AA2D-F189AF0BCA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566455" y="2783786"/>
            <a:ext cx="0" cy="372427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5001" name="Text Box 9">
            <a:extLst>
              <a:ext uri="{FF2B5EF4-FFF2-40B4-BE49-F238E27FC236}">
                <a16:creationId xmlns:a16="http://schemas.microsoft.com/office/drawing/2014/main" id="{9B13CB18-FD52-6245-A49B-5C84AFAC3CC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273773" y="4689857"/>
            <a:ext cx="1210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33"/>
                </a:solidFill>
                <a:latin typeface="Arial" charset="0"/>
                <a:ea typeface="ＭＳ Ｐゴシック" charset="0"/>
              </a:rPr>
              <a:t>Inner loop</a:t>
            </a:r>
          </a:p>
        </p:txBody>
      </p:sp>
      <p:sp>
        <p:nvSpPr>
          <p:cNvPr id="85002" name="Text Box 10">
            <a:extLst>
              <a:ext uri="{FF2B5EF4-FFF2-40B4-BE49-F238E27FC236}">
                <a16:creationId xmlns:a16="http://schemas.microsoft.com/office/drawing/2014/main" id="{8C939D98-B2E1-E941-AF95-B08CF3D16FE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178401" y="4654138"/>
            <a:ext cx="1261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3333FF"/>
                </a:solidFill>
                <a:latin typeface="Arial" charset="0"/>
                <a:ea typeface="ＭＳ Ｐゴシック" charset="0"/>
              </a:rPr>
              <a:t>Outer loop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98B932-19A5-924F-BF02-AD9D8415B530}"/>
              </a:ext>
            </a:extLst>
          </p:cNvPr>
          <p:cNvSpPr/>
          <p:nvPr/>
        </p:nvSpPr>
        <p:spPr bwMode="auto">
          <a:xfrm>
            <a:off x="8402568" y="3336236"/>
            <a:ext cx="1968500" cy="41592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To bubble a value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B67CD8-2ADD-DF4A-971B-5532C9F3F747}"/>
              </a:ext>
            </a:extLst>
          </p:cNvPr>
          <p:cNvSpPr/>
          <p:nvPr/>
        </p:nvSpPr>
        <p:spPr bwMode="auto">
          <a:xfrm>
            <a:off x="9205843" y="2317061"/>
            <a:ext cx="2303462" cy="41751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To do N-1 iterations</a:t>
            </a:r>
          </a:p>
        </p:txBody>
      </p:sp>
      <p:sp>
        <p:nvSpPr>
          <p:cNvPr id="13" name="Rectangle 1026">
            <a:extLst>
              <a:ext uri="{FF2B5EF4-FFF2-40B4-BE49-F238E27FC236}">
                <a16:creationId xmlns:a16="http://schemas.microsoft.com/office/drawing/2014/main" id="{4EB79979-B80B-0147-A478-792E349B3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95309"/>
            <a:ext cx="10515600" cy="745218"/>
          </a:xfrm>
        </p:spPr>
        <p:txBody>
          <a:bodyPr/>
          <a:lstStyle/>
          <a:p>
            <a:r>
              <a:rPr lang="en-US" altLang="en-US" dirty="0"/>
              <a:t>Bubble Sort</a:t>
            </a:r>
          </a:p>
        </p:txBody>
      </p:sp>
    </p:spTree>
    <p:extLst>
      <p:ext uri="{BB962C8B-B14F-4D97-AF65-F5344CB8AC3E}">
        <p14:creationId xmlns:p14="http://schemas.microsoft.com/office/powerpoint/2010/main" val="63237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867C-7551-8B4C-866E-DB712B39A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128497"/>
            <a:ext cx="7772400" cy="825091"/>
          </a:xfrm>
        </p:spPr>
        <p:txBody>
          <a:bodyPr/>
          <a:lstStyle/>
          <a:p>
            <a:pPr>
              <a:defRPr/>
            </a:pPr>
            <a:r>
              <a:rPr lang="en-US" dirty="0"/>
              <a:t>Bubble Sort Time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7FC4-578C-794B-8ECF-E5359CE54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265" y="168406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800000"/>
                </a:solidFill>
              </a:rPr>
              <a:t>Best-Case Time Complexity</a:t>
            </a:r>
          </a:p>
          <a:p>
            <a:pPr lvl="1">
              <a:defRPr/>
            </a:pPr>
            <a:r>
              <a:rPr lang="en-US" b="1" dirty="0"/>
              <a:t>The scenario under which the algorithm will do the least amount of work (finish the fastest) 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>
                <a:solidFill>
                  <a:srgbClr val="800000"/>
                </a:solidFill>
              </a:rPr>
              <a:t>Worst-Case Time Complexity</a:t>
            </a:r>
          </a:p>
          <a:p>
            <a:pPr lvl="1">
              <a:defRPr/>
            </a:pPr>
            <a:r>
              <a:rPr lang="en-US" b="1" dirty="0"/>
              <a:t>The scenario under which the algorithm will do the largest amount of work (finish the slowest) 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22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709B-870C-404F-89B6-10F3C623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766" y="50938"/>
            <a:ext cx="7772400" cy="851217"/>
          </a:xfrm>
        </p:spPr>
        <p:txBody>
          <a:bodyPr/>
          <a:lstStyle/>
          <a:p>
            <a:pPr>
              <a:defRPr/>
            </a:pPr>
            <a:r>
              <a:rPr lang="en-US" dirty="0"/>
              <a:t>Bubble Sort Time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74E1-6F91-664F-8735-9F7392F81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774" y="1773602"/>
            <a:ext cx="7772400" cy="4497387"/>
          </a:xfrm>
        </p:spPr>
        <p:txBody>
          <a:bodyPr/>
          <a:lstStyle/>
          <a:p>
            <a:r>
              <a:rPr lang="en-US" altLang="en-US" b="1">
                <a:solidFill>
                  <a:srgbClr val="800000"/>
                </a:solidFill>
              </a:rPr>
              <a:t>Best-Case Time Complexity</a:t>
            </a:r>
          </a:p>
          <a:p>
            <a:pPr lvl="1"/>
            <a:r>
              <a:rPr lang="en-US" altLang="en-US" b="1"/>
              <a:t>Array is already sorted</a:t>
            </a:r>
          </a:p>
          <a:p>
            <a:pPr lvl="1"/>
            <a:r>
              <a:rPr lang="en-US" altLang="en-US" b="1"/>
              <a:t>Need  1 iteration with (N-1) comparisons</a:t>
            </a:r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>
                <a:solidFill>
                  <a:srgbClr val="800000"/>
                </a:solidFill>
              </a:rPr>
              <a:t>Worst-Case Time Complexity</a:t>
            </a:r>
          </a:p>
          <a:p>
            <a:pPr lvl="1"/>
            <a:r>
              <a:rPr lang="en-US" altLang="en-US" b="1"/>
              <a:t>Need N-1 iterations</a:t>
            </a:r>
          </a:p>
          <a:p>
            <a:pPr lvl="1"/>
            <a:r>
              <a:rPr lang="en-US" altLang="en-US" b="1"/>
              <a:t>(N-1) + (N-2) + (N-3) + …. + (1)  =  (N-1)* N / 2</a:t>
            </a:r>
          </a:p>
          <a:p>
            <a:endParaRPr lang="en-US" altLang="en-US" b="1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0CB09320-F5A7-2D45-946E-172EC73672E3}"/>
              </a:ext>
            </a:extLst>
          </p:cNvPr>
          <p:cNvSpPr/>
          <p:nvPr/>
        </p:nvSpPr>
        <p:spPr bwMode="auto">
          <a:xfrm>
            <a:off x="6716849" y="1402127"/>
            <a:ext cx="2755900" cy="1076325"/>
          </a:xfrm>
          <a:prstGeom prst="wedgeRoundRectCallout">
            <a:avLst>
              <a:gd name="adj1" fmla="val -70020"/>
              <a:gd name="adj2" fmla="val 4977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Called Linear Time</a:t>
            </a:r>
          </a:p>
          <a:p>
            <a:pPr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          O(N)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  Order-of-N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61871034-5A70-694E-BAB8-97422687697D}"/>
              </a:ext>
            </a:extLst>
          </p:cNvPr>
          <p:cNvSpPr/>
          <p:nvPr/>
        </p:nvSpPr>
        <p:spPr bwMode="auto">
          <a:xfrm>
            <a:off x="6716849" y="3602402"/>
            <a:ext cx="3213100" cy="1076325"/>
          </a:xfrm>
          <a:prstGeom prst="wedgeRoundRectCallout">
            <a:avLst>
              <a:gd name="adj1" fmla="val -68810"/>
              <a:gd name="adj2" fmla="val 6423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Called Quadratic Time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O(N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Order-of-N-square</a:t>
            </a:r>
          </a:p>
        </p:txBody>
      </p:sp>
    </p:spTree>
    <p:extLst>
      <p:ext uri="{BB962C8B-B14F-4D97-AF65-F5344CB8AC3E}">
        <p14:creationId xmlns:p14="http://schemas.microsoft.com/office/powerpoint/2010/main" val="27067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AA869B5-B4D3-5943-9684-08EE0FE86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703" y="136525"/>
            <a:ext cx="10515600" cy="854076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Selection sort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9BE1FCE-8FAE-3D41-BCD2-58D64A116F5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079863" y="1480458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selection sort</a:t>
            </a:r>
            <a:r>
              <a:rPr lang="en-US" altLang="en-US">
                <a:ea typeface="ＭＳ Ｐゴシック" panose="020B0600070205080204" pitchFamily="34" charset="-128"/>
              </a:rPr>
              <a:t>: orders a list of values by repetitively putting a particular value into its final position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more specifically: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find the smallest value in the list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switch it with the value in the first position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find the next smallest value in the list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switch it with the value in the second position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repeat until all values are in their proper places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6953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>
            <a:extLst>
              <a:ext uri="{FF2B5EF4-FFF2-40B4-BE49-F238E27FC236}">
                <a16:creationId xmlns:a16="http://schemas.microsoft.com/office/drawing/2014/main" id="{20393925-644F-2741-BD6E-FF79D570B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531" y="2782388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0066FF"/>
                </a:solidFill>
              </a:rPr>
              <a:t>14</a:t>
            </a:r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4D0A0294-6F1B-E74C-BFD8-AE3B24761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531" y="2782388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14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9189207E-0982-8846-9C80-0B107D4B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356" y="2782388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17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0E8E8ED5-6B91-2B44-8210-401BED71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656" y="2796676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0066FF"/>
                </a:solidFill>
              </a:rPr>
              <a:t>22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DEBC4A52-E64C-D045-A438-0EB904F02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531" y="2782388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17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CA5033F-407A-B842-BC9C-E48462F60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356" y="2782388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22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38342AAC-E4E3-F642-847F-DA824FB81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831" y="2793501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22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45CE9ACA-9185-8140-92B8-B4A11FA46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656" y="2793501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17</a:t>
            </a:r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2EB147D4-E69B-014A-8C83-6E4AFFBB2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181" y="2780801"/>
            <a:ext cx="965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8</a:t>
            </a: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314040AA-1218-3C48-A208-554A5F8CD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794" y="1664788"/>
            <a:ext cx="10668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22</a:t>
            </a:r>
          </a:p>
        </p:txBody>
      </p:sp>
      <p:sp>
        <p:nvSpPr>
          <p:cNvPr id="36876" name="Rectangle 12">
            <a:extLst>
              <a:ext uri="{FF2B5EF4-FFF2-40B4-BE49-F238E27FC236}">
                <a16:creationId xmlns:a16="http://schemas.microsoft.com/office/drawing/2014/main" id="{434A31AC-E69B-3F40-B494-257F7D5A8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731" y="1661613"/>
            <a:ext cx="10668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12</a:t>
            </a:r>
          </a:p>
        </p:txBody>
      </p:sp>
      <p:sp>
        <p:nvSpPr>
          <p:cNvPr id="36877" name="Rectangle 13">
            <a:extLst>
              <a:ext uri="{FF2B5EF4-FFF2-40B4-BE49-F238E27FC236}">
                <a16:creationId xmlns:a16="http://schemas.microsoft.com/office/drawing/2014/main" id="{BD46458B-2B8C-074D-8B5F-3DF48B9D7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069" y="1672726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12</a:t>
            </a:r>
          </a:p>
        </p:txBody>
      </p:sp>
      <p:sp>
        <p:nvSpPr>
          <p:cNvPr id="36878" name="Rectangle 14">
            <a:extLst>
              <a:ext uri="{FF2B5EF4-FFF2-40B4-BE49-F238E27FC236}">
                <a16:creationId xmlns:a16="http://schemas.microsoft.com/office/drawing/2014/main" id="{34391451-DF42-8F48-B5AF-3D9418C0F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894" y="1672726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22</a:t>
            </a:r>
          </a:p>
        </p:txBody>
      </p:sp>
      <p:sp>
        <p:nvSpPr>
          <p:cNvPr id="36879" name="Rectangle 15">
            <a:extLst>
              <a:ext uri="{FF2B5EF4-FFF2-40B4-BE49-F238E27FC236}">
                <a16:creationId xmlns:a16="http://schemas.microsoft.com/office/drawing/2014/main" id="{D2B5955F-DA8A-044F-B4A3-E8FBE21D3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419" y="1664788"/>
            <a:ext cx="965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8</a:t>
            </a:r>
          </a:p>
        </p:txBody>
      </p:sp>
      <p:sp>
        <p:nvSpPr>
          <p:cNvPr id="36880" name="Rectangle 16">
            <a:extLst>
              <a:ext uri="{FF2B5EF4-FFF2-40B4-BE49-F238E27FC236}">
                <a16:creationId xmlns:a16="http://schemas.microsoft.com/office/drawing/2014/main" id="{096491EA-9B19-B041-99C7-AD1C5AD97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894" y="1672726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12</a:t>
            </a:r>
          </a:p>
        </p:txBody>
      </p:sp>
      <p:sp>
        <p:nvSpPr>
          <p:cNvPr id="36881" name="Rectangle 17">
            <a:extLst>
              <a:ext uri="{FF2B5EF4-FFF2-40B4-BE49-F238E27FC236}">
                <a16:creationId xmlns:a16="http://schemas.microsoft.com/office/drawing/2014/main" id="{E7C9F7CE-3A64-B444-A057-9462D41B4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731" y="1661613"/>
            <a:ext cx="10668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0066FF"/>
                </a:solidFill>
              </a:rPr>
              <a:t>22</a:t>
            </a:r>
          </a:p>
        </p:txBody>
      </p:sp>
      <p:sp>
        <p:nvSpPr>
          <p:cNvPr id="36882" name="Rectangle 18">
            <a:extLst>
              <a:ext uri="{FF2B5EF4-FFF2-40B4-BE49-F238E27FC236}">
                <a16:creationId xmlns:a16="http://schemas.microsoft.com/office/drawing/2014/main" id="{367F38B1-AB74-B54F-A654-F7A4B0251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531" y="1664788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6</a:t>
            </a:r>
          </a:p>
        </p:txBody>
      </p:sp>
      <p:sp>
        <p:nvSpPr>
          <p:cNvPr id="36883" name="Rectangle 19">
            <a:extLst>
              <a:ext uri="{FF2B5EF4-FFF2-40B4-BE49-F238E27FC236}">
                <a16:creationId xmlns:a16="http://schemas.microsoft.com/office/drawing/2014/main" id="{785F0EBE-45FB-D945-AA33-D56AEC8BB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594" y="1664788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17</a:t>
            </a:r>
          </a:p>
        </p:txBody>
      </p:sp>
      <p:sp>
        <p:nvSpPr>
          <p:cNvPr id="36884" name="Rectangle 20">
            <a:extLst>
              <a:ext uri="{FF2B5EF4-FFF2-40B4-BE49-F238E27FC236}">
                <a16:creationId xmlns:a16="http://schemas.microsoft.com/office/drawing/2014/main" id="{CA8885F1-0785-8B40-8633-56721E86B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512" y="60326"/>
            <a:ext cx="3812176" cy="889000"/>
          </a:xfrm>
        </p:spPr>
        <p:txBody>
          <a:bodyPr/>
          <a:lstStyle/>
          <a:p>
            <a:pPr algn="ctr"/>
            <a:r>
              <a:rPr lang="en-US" altLang="en-US" dirty="0"/>
              <a:t>Selection Sort</a:t>
            </a:r>
          </a:p>
        </p:txBody>
      </p:sp>
      <p:sp>
        <p:nvSpPr>
          <p:cNvPr id="36885" name="Rectangle 21">
            <a:extLst>
              <a:ext uri="{FF2B5EF4-FFF2-40B4-BE49-F238E27FC236}">
                <a16:creationId xmlns:a16="http://schemas.microsoft.com/office/drawing/2014/main" id="{8F79254F-3590-8A47-B4F6-CE57A0B94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9131" y="3772988"/>
            <a:ext cx="8229600" cy="2743200"/>
          </a:xfrm>
        </p:spPr>
        <p:txBody>
          <a:bodyPr/>
          <a:lstStyle/>
          <a:p>
            <a:r>
              <a:rPr lang="en-US" altLang="en-US" dirty="0"/>
              <a:t>Given n numbers to sort:</a:t>
            </a:r>
          </a:p>
          <a:p>
            <a:r>
              <a:rPr lang="en-US" altLang="en-US" dirty="0"/>
              <a:t>Repeat the following n-1 times:</a:t>
            </a:r>
          </a:p>
          <a:p>
            <a:pPr lvl="1"/>
            <a:r>
              <a:rPr lang="en-US" altLang="en-US" dirty="0"/>
              <a:t>Mark the </a:t>
            </a:r>
            <a:r>
              <a:rPr lang="en-US" altLang="en-US" dirty="0">
                <a:solidFill>
                  <a:srgbClr val="0066FF"/>
                </a:solidFill>
              </a:rPr>
              <a:t>first</a:t>
            </a:r>
            <a:r>
              <a:rPr lang="en-US" altLang="en-US" dirty="0"/>
              <a:t> unsorted number</a:t>
            </a:r>
          </a:p>
          <a:p>
            <a:pPr lvl="1"/>
            <a:r>
              <a:rPr lang="en-US" altLang="en-US" dirty="0"/>
              <a:t>Find the </a:t>
            </a:r>
            <a:r>
              <a:rPr lang="en-US" altLang="en-US" dirty="0">
                <a:solidFill>
                  <a:srgbClr val="CC0000"/>
                </a:solidFill>
              </a:rPr>
              <a:t>smallest</a:t>
            </a:r>
            <a:r>
              <a:rPr lang="en-US" altLang="en-US" dirty="0"/>
              <a:t> unsorted number</a:t>
            </a:r>
          </a:p>
          <a:p>
            <a:pPr lvl="1"/>
            <a:r>
              <a:rPr lang="en-US" altLang="en-US" dirty="0"/>
              <a:t>Swap the </a:t>
            </a:r>
            <a:r>
              <a:rPr lang="en-US" altLang="en-US" dirty="0">
                <a:solidFill>
                  <a:srgbClr val="0066FF"/>
                </a:solidFill>
              </a:rPr>
              <a:t>marked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CC0000"/>
                </a:solidFill>
              </a:rPr>
              <a:t>smallest</a:t>
            </a:r>
            <a:r>
              <a:rPr lang="en-US" altLang="en-US" dirty="0"/>
              <a:t> numbers</a:t>
            </a:r>
          </a:p>
        </p:txBody>
      </p:sp>
      <p:sp>
        <p:nvSpPr>
          <p:cNvPr id="36886" name="Rectangle 22">
            <a:extLst>
              <a:ext uri="{FF2B5EF4-FFF2-40B4-BE49-F238E27FC236}">
                <a16:creationId xmlns:a16="http://schemas.microsoft.com/office/drawing/2014/main" id="{0472E6EF-EED3-D847-A302-B6899437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594" y="1664788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14</a:t>
            </a:r>
          </a:p>
        </p:txBody>
      </p:sp>
      <p:sp>
        <p:nvSpPr>
          <p:cNvPr id="36887" name="Line 23">
            <a:extLst>
              <a:ext uri="{FF2B5EF4-FFF2-40B4-BE49-F238E27FC236}">
                <a16:creationId xmlns:a16="http://schemas.microsoft.com/office/drawing/2014/main" id="{F09B785F-B9BF-524C-89C5-C1A8E2682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594" y="166478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888" name="Line 24">
            <a:extLst>
              <a:ext uri="{FF2B5EF4-FFF2-40B4-BE49-F238E27FC236}">
                <a16:creationId xmlns:a16="http://schemas.microsoft.com/office/drawing/2014/main" id="{8F75860F-9F21-D342-B518-2216058F9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594" y="255378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889" name="Line 25">
            <a:extLst>
              <a:ext uri="{FF2B5EF4-FFF2-40B4-BE49-F238E27FC236}">
                <a16:creationId xmlns:a16="http://schemas.microsoft.com/office/drawing/2014/main" id="{E8BA09CA-B362-7340-9683-264B28116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594" y="1664788"/>
            <a:ext cx="0" cy="889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890" name="Line 26">
            <a:extLst>
              <a:ext uri="{FF2B5EF4-FFF2-40B4-BE49-F238E27FC236}">
                <a16:creationId xmlns:a16="http://schemas.microsoft.com/office/drawing/2014/main" id="{EE0E3D88-9BA7-E54D-B93F-DEF486969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9594" y="1664788"/>
            <a:ext cx="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891" name="Line 27">
            <a:extLst>
              <a:ext uri="{FF2B5EF4-FFF2-40B4-BE49-F238E27FC236}">
                <a16:creationId xmlns:a16="http://schemas.microsoft.com/office/drawing/2014/main" id="{E37C4D48-6D89-8447-B85C-1EAAA6C9E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4794" y="1664788"/>
            <a:ext cx="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892" name="Line 28">
            <a:extLst>
              <a:ext uri="{FF2B5EF4-FFF2-40B4-BE49-F238E27FC236}">
                <a16:creationId xmlns:a16="http://schemas.microsoft.com/office/drawing/2014/main" id="{7CD06BA7-397E-8C4A-B5D4-0941A67E4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594" y="1664788"/>
            <a:ext cx="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893" name="Line 29">
            <a:extLst>
              <a:ext uri="{FF2B5EF4-FFF2-40B4-BE49-F238E27FC236}">
                <a16:creationId xmlns:a16="http://schemas.microsoft.com/office/drawing/2014/main" id="{43A7524A-B963-2646-A358-9CA01D473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7594" y="1664788"/>
            <a:ext cx="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894" name="Line 30">
            <a:extLst>
              <a:ext uri="{FF2B5EF4-FFF2-40B4-BE49-F238E27FC236}">
                <a16:creationId xmlns:a16="http://schemas.microsoft.com/office/drawing/2014/main" id="{41BD8399-9C79-A14C-9C82-AE825E3C7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3594" y="1664788"/>
            <a:ext cx="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895" name="Line 31">
            <a:extLst>
              <a:ext uri="{FF2B5EF4-FFF2-40B4-BE49-F238E27FC236}">
                <a16:creationId xmlns:a16="http://schemas.microsoft.com/office/drawing/2014/main" id="{DEA8EF3E-CDFB-8744-BFC4-10E4884EA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9594" y="1664788"/>
            <a:ext cx="0" cy="889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896" name="Rectangle 32">
            <a:extLst>
              <a:ext uri="{FF2B5EF4-FFF2-40B4-BE49-F238E27FC236}">
                <a16:creationId xmlns:a16="http://schemas.microsoft.com/office/drawing/2014/main" id="{E303D8F3-9164-3D40-8C5B-47B7E534B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469" y="2782388"/>
            <a:ext cx="1016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6</a:t>
            </a:r>
          </a:p>
        </p:txBody>
      </p:sp>
      <p:sp>
        <p:nvSpPr>
          <p:cNvPr id="36897" name="Rectangle 33">
            <a:extLst>
              <a:ext uri="{FF2B5EF4-FFF2-40B4-BE49-F238E27FC236}">
                <a16:creationId xmlns:a16="http://schemas.microsoft.com/office/drawing/2014/main" id="{C2C6F71E-7146-F942-A2D0-9AFD40AC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731" y="2782388"/>
            <a:ext cx="10668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/>
              <a:t>12</a:t>
            </a:r>
          </a:p>
        </p:txBody>
      </p:sp>
      <p:sp>
        <p:nvSpPr>
          <p:cNvPr id="36898" name="Line 34">
            <a:extLst>
              <a:ext uri="{FF2B5EF4-FFF2-40B4-BE49-F238E27FC236}">
                <a16:creationId xmlns:a16="http://schemas.microsoft.com/office/drawing/2014/main" id="{480463CB-AF4C-3C4A-95A2-6813D894E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1531" y="278238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899" name="Line 35">
            <a:extLst>
              <a:ext uri="{FF2B5EF4-FFF2-40B4-BE49-F238E27FC236}">
                <a16:creationId xmlns:a16="http://schemas.microsoft.com/office/drawing/2014/main" id="{ED0E3B88-91B6-0D42-8667-B3DE0199B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1531" y="367138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900" name="Line 36">
            <a:extLst>
              <a:ext uri="{FF2B5EF4-FFF2-40B4-BE49-F238E27FC236}">
                <a16:creationId xmlns:a16="http://schemas.microsoft.com/office/drawing/2014/main" id="{49A8CF71-B67A-C741-B82A-A86F60713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1531" y="2782388"/>
            <a:ext cx="0" cy="889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901" name="Line 37">
            <a:extLst>
              <a:ext uri="{FF2B5EF4-FFF2-40B4-BE49-F238E27FC236}">
                <a16:creationId xmlns:a16="http://schemas.microsoft.com/office/drawing/2014/main" id="{B51012D2-41FA-FD49-832E-A6988627C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531" y="2782388"/>
            <a:ext cx="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902" name="Line 38">
            <a:extLst>
              <a:ext uri="{FF2B5EF4-FFF2-40B4-BE49-F238E27FC236}">
                <a16:creationId xmlns:a16="http://schemas.microsoft.com/office/drawing/2014/main" id="{ED53A6A0-CEF1-6C4D-828B-675FE04CF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2731" y="2782388"/>
            <a:ext cx="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903" name="Line 39">
            <a:extLst>
              <a:ext uri="{FF2B5EF4-FFF2-40B4-BE49-F238E27FC236}">
                <a16:creationId xmlns:a16="http://schemas.microsoft.com/office/drawing/2014/main" id="{6311455C-B177-EF4D-AB67-8E4F1A39C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531" y="2782388"/>
            <a:ext cx="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904" name="Line 40">
            <a:extLst>
              <a:ext uri="{FF2B5EF4-FFF2-40B4-BE49-F238E27FC236}">
                <a16:creationId xmlns:a16="http://schemas.microsoft.com/office/drawing/2014/main" id="{82B496C3-404B-4D44-B27E-49369AFAF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5531" y="2782388"/>
            <a:ext cx="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905" name="Line 41">
            <a:extLst>
              <a:ext uri="{FF2B5EF4-FFF2-40B4-BE49-F238E27FC236}">
                <a16:creationId xmlns:a16="http://schemas.microsoft.com/office/drawing/2014/main" id="{D6E7B2EC-5C6A-C046-BBAA-2404A128D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531" y="2782388"/>
            <a:ext cx="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  <p:sp>
        <p:nvSpPr>
          <p:cNvPr id="36906" name="Line 42">
            <a:extLst>
              <a:ext uri="{FF2B5EF4-FFF2-40B4-BE49-F238E27FC236}">
                <a16:creationId xmlns:a16="http://schemas.microsoft.com/office/drawing/2014/main" id="{E7D077CE-540D-6F42-A51D-1C5356ECD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7531" y="2782388"/>
            <a:ext cx="0" cy="889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2" grpId="1"/>
      <p:bldP spid="36872" grpId="2"/>
      <p:bldP spid="36872" grpId="3"/>
      <p:bldP spid="36873" grpId="0"/>
      <p:bldP spid="36873" grpId="1"/>
      <p:bldP spid="36873" grpId="2"/>
      <p:bldP spid="36871" grpId="0"/>
      <p:bldP spid="36871" grpId="1"/>
      <p:bldP spid="36870" grpId="0"/>
      <p:bldP spid="36870" grpId="1"/>
      <p:bldP spid="36866" grpId="0"/>
      <p:bldP spid="36866" grpId="1"/>
      <p:bldP spid="36867" grpId="0"/>
      <p:bldP spid="36868" grpId="0"/>
      <p:bldP spid="36868" grpId="1"/>
      <p:bldP spid="36869" grpId="0"/>
      <p:bldP spid="36874" grpId="0"/>
      <p:bldP spid="36875" grpId="0"/>
      <p:bldP spid="36876" grpId="0"/>
      <p:bldP spid="36877" grpId="0"/>
      <p:bldP spid="36878" grpId="0"/>
      <p:bldP spid="36880" grpId="0"/>
      <p:bldP spid="36880" grpId="1"/>
      <p:bldP spid="36881" grpId="0"/>
      <p:bldP spid="36881" grpId="1"/>
      <p:bldP spid="36896" grpId="0"/>
      <p:bldP spid="368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8" name="Rectangle 20">
            <a:extLst>
              <a:ext uri="{FF2B5EF4-FFF2-40B4-BE49-F238E27FC236}">
                <a16:creationId xmlns:a16="http://schemas.microsoft.com/office/drawing/2014/main" id="{F90105CB-C42B-7F45-AD5B-ECB1827A0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8382" y="127816"/>
            <a:ext cx="4073434" cy="823595"/>
          </a:xfrm>
        </p:spPr>
        <p:txBody>
          <a:bodyPr/>
          <a:lstStyle/>
          <a:p>
            <a:pPr algn="ctr"/>
            <a:r>
              <a:rPr lang="en-US" altLang="en-US" dirty="0"/>
              <a:t>Selection Sort</a:t>
            </a:r>
          </a:p>
        </p:txBody>
      </p:sp>
      <p:sp>
        <p:nvSpPr>
          <p:cNvPr id="43029" name="Rectangle 21">
            <a:extLst>
              <a:ext uri="{FF2B5EF4-FFF2-40B4-BE49-F238E27FC236}">
                <a16:creationId xmlns:a16="http://schemas.microsoft.com/office/drawing/2014/main" id="{2F92AC6E-3003-5549-972B-5A90CE33A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28502"/>
            <a:ext cx="82296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/>
              <a:t>Given n numbers to sort: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Repeat the following n-1 times: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Mark the first unsorted number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Find the smallest unsorted number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Swap the marked and smallest numbers</a:t>
            </a:r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400"/>
              <a:t>How efficient is selection sort?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In general, given n numbers to sort, it performs n</a:t>
            </a:r>
            <a:r>
              <a:rPr lang="en-US" altLang="en-US" sz="2000" baseline="30000"/>
              <a:t>2</a:t>
            </a:r>
            <a:r>
              <a:rPr lang="en-US" altLang="en-US" sz="2000"/>
              <a:t> comparisons</a:t>
            </a:r>
            <a:br>
              <a:rPr lang="en-US" altLang="en-US" sz="2000"/>
            </a:b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400"/>
              <a:t>Why might selection sort be a good choice?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Simple to write code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Intuitive</a:t>
            </a:r>
          </a:p>
        </p:txBody>
      </p:sp>
    </p:spTree>
    <p:extLst>
      <p:ext uri="{BB962C8B-B14F-4D97-AF65-F5344CB8AC3E}">
        <p14:creationId xmlns:p14="http://schemas.microsoft.com/office/powerpoint/2010/main" val="30066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27D61EFE-ED61-F643-9252-E46B65057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4607" y="118338"/>
            <a:ext cx="3570514" cy="844413"/>
          </a:xfrm>
        </p:spPr>
        <p:txBody>
          <a:bodyPr/>
          <a:lstStyle/>
          <a:p>
            <a:r>
              <a:rPr lang="en-US" altLang="en-US" dirty="0"/>
              <a:t>Selection Sort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D555F705-402D-9343-8FDD-99957B5099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75806" y="1758452"/>
            <a:ext cx="8002588" cy="2482850"/>
          </a:xfrm>
        </p:spPr>
        <p:txBody>
          <a:bodyPr/>
          <a:lstStyle/>
          <a:p>
            <a:r>
              <a:rPr lang="en-US" altLang="en-US" sz="2600"/>
              <a:t>while some elements unsorted:</a:t>
            </a:r>
          </a:p>
          <a:p>
            <a:pPr lvl="1"/>
            <a:r>
              <a:rPr lang="en-US" altLang="en-US" sz="2200"/>
              <a:t>Find the smallest element in the unsorted section; this requires all of the unsorted items to be compared to find the smallest</a:t>
            </a:r>
          </a:p>
          <a:p>
            <a:pPr lvl="1"/>
            <a:r>
              <a:rPr lang="en-US" altLang="en-US" sz="2200"/>
              <a:t>Swap the smallest element with the first (left-most) element in the unsorted section</a:t>
            </a: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AE8AF5F5-2C9B-E04B-8528-AAF8651AC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70" y="4619128"/>
            <a:ext cx="433387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13</a:t>
            </a:r>
          </a:p>
        </p:txBody>
      </p:sp>
      <p:sp>
        <p:nvSpPr>
          <p:cNvPr id="96261" name="Text Box 5">
            <a:extLst>
              <a:ext uri="{FF2B5EF4-FFF2-40B4-BE49-F238E27FC236}">
                <a16:creationId xmlns:a16="http://schemas.microsoft.com/office/drawing/2014/main" id="{515481E9-9292-C141-A16E-4F643DCDB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656" y="4619128"/>
            <a:ext cx="433388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21</a:t>
            </a:r>
          </a:p>
        </p:txBody>
      </p:sp>
      <p:sp>
        <p:nvSpPr>
          <p:cNvPr id="96262" name="Text Box 6">
            <a:extLst>
              <a:ext uri="{FF2B5EF4-FFF2-40B4-BE49-F238E27FC236}">
                <a16:creationId xmlns:a16="http://schemas.microsoft.com/office/drawing/2014/main" id="{98F9E4BC-C2B1-9042-8E68-ADBC0A5A6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456" y="4619128"/>
            <a:ext cx="433388" cy="3762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45</a:t>
            </a:r>
          </a:p>
        </p:txBody>
      </p:sp>
      <p:sp>
        <p:nvSpPr>
          <p:cNvPr id="96263" name="Text Box 7">
            <a:extLst>
              <a:ext uri="{FF2B5EF4-FFF2-40B4-BE49-F238E27FC236}">
                <a16:creationId xmlns:a16="http://schemas.microsoft.com/office/drawing/2014/main" id="{BD00593C-2AB9-D74E-8909-167173F44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256" y="4619128"/>
            <a:ext cx="433388" cy="3762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79</a:t>
            </a:r>
          </a:p>
        </p:txBody>
      </p:sp>
      <p:sp>
        <p:nvSpPr>
          <p:cNvPr id="96264" name="Text Box 8">
            <a:extLst>
              <a:ext uri="{FF2B5EF4-FFF2-40B4-BE49-F238E27FC236}">
                <a16:creationId xmlns:a16="http://schemas.microsoft.com/office/drawing/2014/main" id="{291A5EED-5DF8-594F-8F29-8BA0EB66E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056" y="4619128"/>
            <a:ext cx="433388" cy="3762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47</a:t>
            </a:r>
          </a:p>
        </p:txBody>
      </p:sp>
      <p:sp>
        <p:nvSpPr>
          <p:cNvPr id="96265" name="Text Box 9">
            <a:extLst>
              <a:ext uri="{FF2B5EF4-FFF2-40B4-BE49-F238E27FC236}">
                <a16:creationId xmlns:a16="http://schemas.microsoft.com/office/drawing/2014/main" id="{9C143253-C3F7-624E-BC0A-E2C2275D8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445" y="4619128"/>
            <a:ext cx="433387" cy="3762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22</a:t>
            </a:r>
          </a:p>
        </p:txBody>
      </p:sp>
      <p:sp>
        <p:nvSpPr>
          <p:cNvPr id="96266" name="Text Box 10">
            <a:extLst>
              <a:ext uri="{FF2B5EF4-FFF2-40B4-BE49-F238E27FC236}">
                <a16:creationId xmlns:a16="http://schemas.microsoft.com/office/drawing/2014/main" id="{2C5D8B89-E24E-B54F-BDE5-684F2D504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856" y="4619128"/>
            <a:ext cx="433388" cy="3762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60</a:t>
            </a:r>
          </a:p>
        </p:txBody>
      </p:sp>
      <p:sp>
        <p:nvSpPr>
          <p:cNvPr id="96267" name="Text Box 11">
            <a:extLst>
              <a:ext uri="{FF2B5EF4-FFF2-40B4-BE49-F238E27FC236}">
                <a16:creationId xmlns:a16="http://schemas.microsoft.com/office/drawing/2014/main" id="{D83ECB8A-7787-EF49-B106-667E0589B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656" y="4619128"/>
            <a:ext cx="433388" cy="3762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74</a:t>
            </a:r>
          </a:p>
        </p:txBody>
      </p:sp>
      <p:sp>
        <p:nvSpPr>
          <p:cNvPr id="96268" name="Text Box 12">
            <a:extLst>
              <a:ext uri="{FF2B5EF4-FFF2-40B4-BE49-F238E27FC236}">
                <a16:creationId xmlns:a16="http://schemas.microsoft.com/office/drawing/2014/main" id="{3DD7EB0F-6817-1A43-AB2B-5795BCE51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045" y="4619128"/>
            <a:ext cx="433387" cy="3762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36</a:t>
            </a:r>
          </a:p>
        </p:txBody>
      </p:sp>
      <p:sp>
        <p:nvSpPr>
          <p:cNvPr id="96269" name="Text Box 13">
            <a:extLst>
              <a:ext uri="{FF2B5EF4-FFF2-40B4-BE49-F238E27FC236}">
                <a16:creationId xmlns:a16="http://schemas.microsoft.com/office/drawing/2014/main" id="{21B5FA55-8E35-6E4F-8253-21AF08DFA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845" y="4619128"/>
            <a:ext cx="433387" cy="3762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66</a:t>
            </a:r>
          </a:p>
        </p:txBody>
      </p:sp>
      <p:sp>
        <p:nvSpPr>
          <p:cNvPr id="96270" name="Text Box 14">
            <a:extLst>
              <a:ext uri="{FF2B5EF4-FFF2-40B4-BE49-F238E27FC236}">
                <a16:creationId xmlns:a16="http://schemas.microsoft.com/office/drawing/2014/main" id="{6959CB0D-A513-AB45-A9D0-966ED469A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645" y="4619128"/>
            <a:ext cx="433387" cy="3762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94</a:t>
            </a:r>
          </a:p>
        </p:txBody>
      </p:sp>
      <p:sp>
        <p:nvSpPr>
          <p:cNvPr id="96271" name="Text Box 15">
            <a:extLst>
              <a:ext uri="{FF2B5EF4-FFF2-40B4-BE49-F238E27FC236}">
                <a16:creationId xmlns:a16="http://schemas.microsoft.com/office/drawing/2014/main" id="{9BCA0B72-1352-5E48-93D7-3F8187053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431" y="4619128"/>
            <a:ext cx="433388" cy="3762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29</a:t>
            </a:r>
          </a:p>
        </p:txBody>
      </p:sp>
      <p:sp>
        <p:nvSpPr>
          <p:cNvPr id="96272" name="Text Box 16">
            <a:extLst>
              <a:ext uri="{FF2B5EF4-FFF2-40B4-BE49-F238E27FC236}">
                <a16:creationId xmlns:a16="http://schemas.microsoft.com/office/drawing/2014/main" id="{5F2B0EF3-26D5-5E48-A2B6-3D4A20227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245" y="4619128"/>
            <a:ext cx="433387" cy="3762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57</a:t>
            </a:r>
          </a:p>
        </p:txBody>
      </p:sp>
      <p:sp>
        <p:nvSpPr>
          <p:cNvPr id="96273" name="Text Box 17">
            <a:extLst>
              <a:ext uri="{FF2B5EF4-FFF2-40B4-BE49-F238E27FC236}">
                <a16:creationId xmlns:a16="http://schemas.microsoft.com/office/drawing/2014/main" id="{79773406-6C88-464F-B981-46643488B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231" y="4619128"/>
            <a:ext cx="433388" cy="3762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81</a:t>
            </a:r>
          </a:p>
        </p:txBody>
      </p:sp>
      <p:sp>
        <p:nvSpPr>
          <p:cNvPr id="96274" name="Text Box 18">
            <a:extLst>
              <a:ext uri="{FF2B5EF4-FFF2-40B4-BE49-F238E27FC236}">
                <a16:creationId xmlns:a16="http://schemas.microsoft.com/office/drawing/2014/main" id="{FF3DF1D9-B79E-C040-BC9A-182B790B6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045" y="4619128"/>
            <a:ext cx="433387" cy="3762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38</a:t>
            </a:r>
          </a:p>
        </p:txBody>
      </p:sp>
      <p:sp>
        <p:nvSpPr>
          <p:cNvPr id="96275" name="Text Box 19">
            <a:extLst>
              <a:ext uri="{FF2B5EF4-FFF2-40B4-BE49-F238E27FC236}">
                <a16:creationId xmlns:a16="http://schemas.microsoft.com/office/drawing/2014/main" id="{E94119DA-B354-BB4A-81AD-6B40535A4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856" y="4619128"/>
            <a:ext cx="433388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16</a:t>
            </a:r>
          </a:p>
        </p:txBody>
      </p:sp>
      <p:sp>
        <p:nvSpPr>
          <p:cNvPr id="96276" name="Text Box 20">
            <a:extLst>
              <a:ext uri="{FF2B5EF4-FFF2-40B4-BE49-F238E27FC236}">
                <a16:creationId xmlns:a16="http://schemas.microsoft.com/office/drawing/2014/main" id="{4847BC11-34D5-C14D-B44D-6FD54591D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456" y="4619128"/>
            <a:ext cx="433388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22</a:t>
            </a:r>
          </a:p>
        </p:txBody>
      </p:sp>
      <p:sp>
        <p:nvSpPr>
          <p:cNvPr id="96277" name="Text Box 21">
            <a:extLst>
              <a:ext uri="{FF2B5EF4-FFF2-40B4-BE49-F238E27FC236}">
                <a16:creationId xmlns:a16="http://schemas.microsoft.com/office/drawing/2014/main" id="{87E86BFB-F53F-6A45-A4FC-E9DB6B404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445" y="4619128"/>
            <a:ext cx="433387" cy="37623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45</a:t>
            </a:r>
          </a:p>
        </p:txBody>
      </p:sp>
      <p:sp>
        <p:nvSpPr>
          <p:cNvPr id="96278" name="Text Box 22">
            <a:extLst>
              <a:ext uri="{FF2B5EF4-FFF2-40B4-BE49-F238E27FC236}">
                <a16:creationId xmlns:a16="http://schemas.microsoft.com/office/drawing/2014/main" id="{A3269EBA-9D42-2E4E-B14B-D76A63CCB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057" y="5123952"/>
            <a:ext cx="6913563" cy="3794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the fourth iteration of this loop is shown here</a:t>
            </a:r>
          </a:p>
        </p:txBody>
      </p:sp>
      <p:sp>
        <p:nvSpPr>
          <p:cNvPr id="96279" name="Text Box 23">
            <a:extLst>
              <a:ext uri="{FF2B5EF4-FFF2-40B4-BE49-F238E27FC236}">
                <a16:creationId xmlns:a16="http://schemas.microsoft.com/office/drawing/2014/main" id="{ABF7126C-2A85-2744-9624-D98F924A5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845" y="4115889"/>
            <a:ext cx="2378075" cy="3762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smallest so far:</a:t>
            </a:r>
          </a:p>
        </p:txBody>
      </p:sp>
      <p:sp>
        <p:nvSpPr>
          <p:cNvPr id="96280" name="Text Box 24">
            <a:extLst>
              <a:ext uri="{FF2B5EF4-FFF2-40B4-BE49-F238E27FC236}">
                <a16:creationId xmlns:a16="http://schemas.microsoft.com/office/drawing/2014/main" id="{B40AF5DC-55F0-3044-AA5F-DCF7B939A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769" y="4115889"/>
            <a:ext cx="431800" cy="3762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45</a:t>
            </a:r>
          </a:p>
        </p:txBody>
      </p:sp>
      <p:sp>
        <p:nvSpPr>
          <p:cNvPr id="96281" name="Text Box 25">
            <a:extLst>
              <a:ext uri="{FF2B5EF4-FFF2-40B4-BE49-F238E27FC236}">
                <a16:creationId xmlns:a16="http://schemas.microsoft.com/office/drawing/2014/main" id="{0E939C34-57BD-5C40-8B9F-119F9E190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769" y="4115889"/>
            <a:ext cx="431800" cy="3762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36</a:t>
            </a:r>
          </a:p>
        </p:txBody>
      </p:sp>
      <p:sp>
        <p:nvSpPr>
          <p:cNvPr id="96282" name="Text Box 26">
            <a:extLst>
              <a:ext uri="{FF2B5EF4-FFF2-40B4-BE49-F238E27FC236}">
                <a16:creationId xmlns:a16="http://schemas.microsoft.com/office/drawing/2014/main" id="{8D56935E-B7D3-2F4A-BCE2-6EC650881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769" y="4115889"/>
            <a:ext cx="431800" cy="3762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6370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4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7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7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9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0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  <p:bldP spid="96263" grpId="0" animBg="1"/>
      <p:bldP spid="96264" grpId="0" animBg="1"/>
      <p:bldP spid="96265" grpId="0" animBg="1"/>
      <p:bldP spid="96266" grpId="0" animBg="1"/>
      <p:bldP spid="96267" grpId="0" animBg="1"/>
      <p:bldP spid="96268" grpId="0" animBg="1"/>
      <p:bldP spid="96269" grpId="0" animBg="1"/>
      <p:bldP spid="96270" grpId="0" animBg="1"/>
      <p:bldP spid="96271" grpId="0" animBg="1"/>
      <p:bldP spid="96272" grpId="0" animBg="1"/>
      <p:bldP spid="96273" grpId="0" animBg="1"/>
      <p:bldP spid="96274" grpId="0" animBg="1"/>
      <p:bldP spid="96276" grpId="0" animBg="1"/>
      <p:bldP spid="96277" grpId="0" animBg="1"/>
      <p:bldP spid="96279" grpId="0" animBg="1"/>
      <p:bldP spid="96280" grpId="0" animBg="1"/>
      <p:bldP spid="96281" grpId="0" animBg="1"/>
      <p:bldP spid="962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B7ABBC3-8068-4C4A-B8B3-2CCD906F8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206" y="136751"/>
            <a:ext cx="5640977" cy="875846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Selection sort example</a:t>
            </a:r>
          </a:p>
        </p:txBody>
      </p:sp>
      <p:pic>
        <p:nvPicPr>
          <p:cNvPr id="38916" name="Picture 3" descr="art05_03">
            <a:extLst>
              <a:ext uri="{FF2B5EF4-FFF2-40B4-BE49-F238E27FC236}">
                <a16:creationId xmlns:a16="http://schemas.microsoft.com/office/drawing/2014/main" id="{8415E470-CDE5-0540-A7C7-2D42C1131A3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58" y="1510938"/>
            <a:ext cx="8304212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35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0203F23-7E3B-1B4C-8F57-2CC3A2D26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3056"/>
            <a:ext cx="10515600" cy="706029"/>
          </a:xfrm>
        </p:spPr>
        <p:txBody>
          <a:bodyPr/>
          <a:lstStyle/>
          <a:p>
            <a:r>
              <a:rPr lang="en-US" altLang="en-US" dirty="0"/>
              <a:t>Introduction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3B37744-DCEF-7143-8946-7A3BC6637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Common problem: sort a list of values, starting from lowest to highest. </a:t>
            </a:r>
          </a:p>
          <a:p>
            <a:pPr lvl="1"/>
            <a:r>
              <a:rPr lang="en-US" altLang="en-US"/>
              <a:t>List of exam scores</a:t>
            </a:r>
          </a:p>
          <a:p>
            <a:pPr lvl="1"/>
            <a:r>
              <a:rPr lang="en-US" altLang="en-US"/>
              <a:t>Words of dictionary in alphabetical order</a:t>
            </a:r>
          </a:p>
          <a:p>
            <a:pPr lvl="1"/>
            <a:r>
              <a:rPr lang="en-US" altLang="en-US"/>
              <a:t>Students names listed alphabetically</a:t>
            </a:r>
          </a:p>
          <a:p>
            <a:pPr lvl="1"/>
            <a:r>
              <a:rPr lang="en-US" altLang="en-US"/>
              <a:t>Student records sorted by ID#</a:t>
            </a:r>
          </a:p>
          <a:p>
            <a:r>
              <a:rPr lang="en-US" altLang="en-US"/>
              <a:t>Generally, we are given a list of records that have </a:t>
            </a:r>
            <a:r>
              <a:rPr lang="en-US" altLang="en-US" i="1"/>
              <a:t>keys.  </a:t>
            </a:r>
            <a:r>
              <a:rPr lang="en-US" altLang="en-US"/>
              <a:t>These keys</a:t>
            </a:r>
            <a:r>
              <a:rPr lang="en-US" altLang="en-US" i="1"/>
              <a:t> </a:t>
            </a:r>
            <a:r>
              <a:rPr lang="en-US" altLang="en-US"/>
              <a:t>are used to define an ordering of the items in the list.</a:t>
            </a: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2084873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40D8D8AA-188D-994D-8666-84D699CE7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7389" y="116932"/>
            <a:ext cx="5758543" cy="810532"/>
          </a:xfrm>
        </p:spPr>
        <p:txBody>
          <a:bodyPr/>
          <a:lstStyle/>
          <a:p>
            <a:r>
              <a:rPr lang="en-US" altLang="en-US" dirty="0"/>
              <a:t>Selection Sort Algorithm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5D82892-1BA8-F942-A71D-3E8BA978FC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0491" y="1626326"/>
            <a:ext cx="8218488" cy="4637088"/>
          </a:xfrm>
        </p:spPr>
        <p:txBody>
          <a:bodyPr>
            <a:normAutofit fontScale="92500" lnSpcReduction="20000"/>
          </a:bodyPr>
          <a:lstStyle/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solidFill>
                  <a:srgbClr val="A50021"/>
                </a:solidFill>
                <a:latin typeface="Courier New" panose="02070309020205020404" pitchFamily="49" charset="0"/>
              </a:rPr>
              <a:t>public</a:t>
            </a:r>
            <a:r>
              <a:rPr lang="en-US" altLang="en-US" sz="1900" b="1" dirty="0">
                <a:latin typeface="Courier New" panose="02070309020205020404" pitchFamily="49" charset="0"/>
              </a:rPr>
              <a:t> void 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selectionSort</a:t>
            </a:r>
            <a:r>
              <a:rPr lang="en-US" altLang="en-US" sz="1900" b="1" dirty="0">
                <a:latin typeface="Courier New" panose="02070309020205020404" pitchFamily="49" charset="0"/>
              </a:rPr>
              <a:t>(Comparable[] 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arr</a:t>
            </a:r>
            <a:r>
              <a:rPr lang="en-US" altLang="en-US" sz="1900" b="1" dirty="0">
                <a:latin typeface="Courier New" panose="02070309020205020404" pitchFamily="49" charset="0"/>
              </a:rPr>
              <a:t>) {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	</a:t>
            </a:r>
            <a:r>
              <a:rPr lang="en-US" altLang="en-US" sz="1900" b="1" dirty="0">
                <a:solidFill>
                  <a:srgbClr val="A50021"/>
                </a:solidFill>
                <a:latin typeface="Courier New" panose="02070309020205020404" pitchFamily="49" charset="0"/>
              </a:rPr>
              <a:t>for </a:t>
            </a:r>
            <a:r>
              <a:rPr lang="en-US" altLang="en-US" sz="1900" b="1" dirty="0">
                <a:latin typeface="Courier New" panose="02070309020205020404" pitchFamily="49" charset="0"/>
              </a:rPr>
              <a:t>(</a:t>
            </a:r>
            <a:r>
              <a:rPr lang="en-US" altLang="en-US" sz="1900" b="1" dirty="0">
                <a:solidFill>
                  <a:srgbClr val="A50021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900" b="1" dirty="0">
                <a:latin typeface="Courier New" panose="02070309020205020404" pitchFamily="49" charset="0"/>
              </a:rPr>
              <a:t> 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900" b="1" dirty="0">
                <a:latin typeface="Courier New" panose="02070309020205020404" pitchFamily="49" charset="0"/>
              </a:rPr>
              <a:t> = 0; 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900" b="1" dirty="0">
                <a:latin typeface="Courier New" panose="02070309020205020404" pitchFamily="49" charset="0"/>
              </a:rPr>
              <a:t> &lt; arr.length-1; ++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900" b="1" dirty="0">
                <a:latin typeface="Courier New" panose="02070309020205020404" pitchFamily="49" charset="0"/>
              </a:rPr>
              <a:t>) {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		</a:t>
            </a:r>
            <a:r>
              <a:rPr lang="en-US" altLang="en-US" sz="1900" b="1" dirty="0">
                <a:solidFill>
                  <a:srgbClr val="A50021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900" b="1" dirty="0">
                <a:latin typeface="Courier New" panose="02070309020205020404" pitchFamily="49" charset="0"/>
              </a:rPr>
              <a:t> smallest = 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900" b="1" dirty="0">
                <a:latin typeface="Courier New" panose="02070309020205020404" pitchFamily="49" charset="0"/>
              </a:rPr>
              <a:t>;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		</a:t>
            </a:r>
            <a:r>
              <a:rPr lang="en-US" altLang="en-US" sz="1900" b="1" dirty="0">
                <a:solidFill>
                  <a:srgbClr val="008000"/>
                </a:solidFill>
                <a:latin typeface="Courier New" panose="02070309020205020404" pitchFamily="49" charset="0"/>
              </a:rPr>
              <a:t>// Find the index of the smallest element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		</a:t>
            </a:r>
            <a:r>
              <a:rPr lang="en-US" altLang="en-US" sz="1900" b="1" dirty="0">
                <a:solidFill>
                  <a:srgbClr val="A50021"/>
                </a:solidFill>
                <a:latin typeface="Courier New" panose="02070309020205020404" pitchFamily="49" charset="0"/>
              </a:rPr>
              <a:t>for </a:t>
            </a:r>
            <a:r>
              <a:rPr lang="en-US" altLang="en-US" sz="1900" b="1" dirty="0">
                <a:latin typeface="Courier New" panose="02070309020205020404" pitchFamily="49" charset="0"/>
              </a:rPr>
              <a:t>(</a:t>
            </a:r>
            <a:r>
              <a:rPr lang="en-US" altLang="en-US" sz="1900" b="1" dirty="0">
                <a:solidFill>
                  <a:srgbClr val="A50021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900" b="1" dirty="0">
                <a:latin typeface="Courier New" panose="02070309020205020404" pitchFamily="49" charset="0"/>
              </a:rPr>
              <a:t> j = 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900" b="1" dirty="0">
                <a:latin typeface="Courier New" panose="02070309020205020404" pitchFamily="49" charset="0"/>
              </a:rPr>
              <a:t> + 1; j &lt; 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arr.length</a:t>
            </a:r>
            <a:r>
              <a:rPr lang="en-US" altLang="en-US" sz="1900" b="1" dirty="0">
                <a:latin typeface="Courier New" panose="02070309020205020404" pitchFamily="49" charset="0"/>
              </a:rPr>
              <a:t>; ++j) {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			</a:t>
            </a:r>
            <a:r>
              <a:rPr lang="en-US" altLang="en-US" sz="1900" b="1" dirty="0">
                <a:solidFill>
                  <a:srgbClr val="A50021"/>
                </a:solidFill>
                <a:latin typeface="Courier New" panose="02070309020205020404" pitchFamily="49" charset="0"/>
              </a:rPr>
              <a:t>if </a:t>
            </a:r>
            <a:r>
              <a:rPr lang="en-US" altLang="en-US" sz="1900" b="1" dirty="0">
                <a:latin typeface="Courier New" panose="02070309020205020404" pitchFamily="49" charset="0"/>
              </a:rPr>
              <a:t>(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arr</a:t>
            </a:r>
            <a:r>
              <a:rPr lang="en-US" altLang="en-US" sz="1900" b="1" dirty="0">
                <a:latin typeface="Courier New" panose="02070309020205020404" pitchFamily="49" charset="0"/>
              </a:rPr>
              <a:t>[j].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compareTo</a:t>
            </a:r>
            <a:r>
              <a:rPr lang="en-US" altLang="en-US" sz="1900" b="1" dirty="0">
                <a:latin typeface="Courier New" panose="02070309020205020404" pitchFamily="49" charset="0"/>
              </a:rPr>
              <a:t>(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arr</a:t>
            </a:r>
            <a:r>
              <a:rPr lang="en-US" altLang="en-US" sz="1900" b="1" dirty="0">
                <a:latin typeface="Courier New" panose="02070309020205020404" pitchFamily="49" charset="0"/>
              </a:rPr>
              <a:t>[smallest])&lt;0) {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				smallest = j;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			}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		}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		</a:t>
            </a:r>
            <a:r>
              <a:rPr lang="en-US" altLang="en-US" sz="1900" b="1" dirty="0">
                <a:solidFill>
                  <a:srgbClr val="008000"/>
                </a:solidFill>
                <a:latin typeface="Courier New" panose="02070309020205020404" pitchFamily="49" charset="0"/>
              </a:rPr>
              <a:t>// Swap the smallest with the current item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		Comparable</a:t>
            </a:r>
            <a:r>
              <a:rPr lang="en-US" altLang="en-US" sz="1900" b="1" dirty="0">
                <a:solidFill>
                  <a:srgbClr val="A5002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900" b="1" dirty="0">
                <a:latin typeface="Courier New" panose="02070309020205020404" pitchFamily="49" charset="0"/>
              </a:rPr>
              <a:t>temp = 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arr</a:t>
            </a:r>
            <a:r>
              <a:rPr lang="en-US" altLang="en-US" sz="1900" b="1" dirty="0">
                <a:latin typeface="Courier New" panose="02070309020205020404" pitchFamily="49" charset="0"/>
              </a:rPr>
              <a:t>[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900" b="1" dirty="0">
                <a:latin typeface="Courier New" panose="02070309020205020404" pitchFamily="49" charset="0"/>
              </a:rPr>
              <a:t>];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		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arr</a:t>
            </a:r>
            <a:r>
              <a:rPr lang="en-US" altLang="en-US" sz="1900" b="1" dirty="0">
                <a:latin typeface="Courier New" panose="02070309020205020404" pitchFamily="49" charset="0"/>
              </a:rPr>
              <a:t>[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900" b="1" dirty="0">
                <a:latin typeface="Courier New" panose="02070309020205020404" pitchFamily="49" charset="0"/>
              </a:rPr>
              <a:t>] = 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arr</a:t>
            </a:r>
            <a:r>
              <a:rPr lang="en-US" altLang="en-US" sz="1900" b="1" dirty="0">
                <a:latin typeface="Courier New" panose="02070309020205020404" pitchFamily="49" charset="0"/>
              </a:rPr>
              <a:t>[smallest];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		</a:t>
            </a:r>
            <a:r>
              <a:rPr lang="en-US" altLang="en-US" sz="1900" b="1" dirty="0" err="1">
                <a:latin typeface="Courier New" panose="02070309020205020404" pitchFamily="49" charset="0"/>
              </a:rPr>
              <a:t>arr</a:t>
            </a:r>
            <a:r>
              <a:rPr lang="en-US" altLang="en-US" sz="1900" b="1" dirty="0">
                <a:latin typeface="Courier New" panose="02070309020205020404" pitchFamily="49" charset="0"/>
              </a:rPr>
              <a:t>[smallest] = temp;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	}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900" b="1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63376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AE447ABC-157D-C042-9184-C3E6D8A5B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3920" y="91440"/>
            <a:ext cx="10058400" cy="845184"/>
          </a:xfrm>
        </p:spPr>
        <p:txBody>
          <a:bodyPr/>
          <a:lstStyle/>
          <a:p>
            <a:r>
              <a:rPr lang="en-US" altLang="en-US" dirty="0"/>
              <a:t>Selection Sort: Number of  Comparisons</a:t>
            </a:r>
          </a:p>
        </p:txBody>
      </p:sp>
      <p:graphicFrame>
        <p:nvGraphicFramePr>
          <p:cNvPr id="102403" name="Group 3">
            <a:extLst>
              <a:ext uri="{FF2B5EF4-FFF2-40B4-BE49-F238E27FC236}">
                <a16:creationId xmlns:a16="http://schemas.microsoft.com/office/drawing/2014/main" id="{D26AAEC9-CF01-C341-A4D3-ADFF68D9933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777210"/>
              </p:ext>
            </p:extLst>
          </p:nvPr>
        </p:nvGraphicFramePr>
        <p:xfrm>
          <a:off x="2065973" y="1920603"/>
          <a:ext cx="5903912" cy="4105276"/>
        </p:xfrm>
        <a:graphic>
          <a:graphicData uri="http://schemas.openxmlformats.org/drawingml/2006/table">
            <a:tbl>
              <a:tblPr/>
              <a:tblGrid>
                <a:gridCol w="2808287">
                  <a:extLst>
                    <a:ext uri="{9D8B030D-6E8A-4147-A177-3AD203B41FA5}">
                      <a16:colId xmlns:a16="http://schemas.microsoft.com/office/drawing/2014/main" val="1020878391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494384595"/>
                    </a:ext>
                  </a:extLst>
                </a:gridCol>
              </a:tblGrid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Elements in unsorted</a:t>
                      </a:r>
                      <a:endParaRPr kumimoji="0" lang="en-CA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Comparisons to find min</a:t>
                      </a:r>
                      <a:endParaRPr kumimoji="0" lang="en-CA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409457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n</a:t>
                      </a:r>
                      <a:endParaRPr kumimoji="0" lang="en-CA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n-1</a:t>
                      </a:r>
                      <a:endParaRPr kumimoji="0" lang="en-CA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640443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n-1</a:t>
                      </a:r>
                      <a:endParaRPr kumimoji="0" lang="en-CA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n-2</a:t>
                      </a:r>
                      <a:endParaRPr kumimoji="0" lang="en-CA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415359"/>
                  </a:ext>
                </a:extLst>
              </a:tr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…</a:t>
                      </a:r>
                      <a:endParaRPr kumimoji="0" lang="en-CA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…</a:t>
                      </a:r>
                      <a:endParaRPr kumimoji="0" lang="en-CA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936059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3</a:t>
                      </a:r>
                      <a:endParaRPr kumimoji="0" lang="en-CA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2</a:t>
                      </a:r>
                      <a:endParaRPr kumimoji="0" lang="en-CA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086410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2</a:t>
                      </a:r>
                      <a:endParaRPr kumimoji="0" lang="en-CA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endParaRPr kumimoji="0" lang="en-CA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85847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295355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CA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n(n-1)/2</a:t>
                      </a:r>
                      <a:endParaRPr kumimoji="0" lang="en-CA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74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376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>
            <a:extLst>
              <a:ext uri="{FF2B5EF4-FFF2-40B4-BE49-F238E27FC236}">
                <a16:creationId xmlns:a16="http://schemas.microsoft.com/office/drawing/2014/main" id="{AF855FCD-66FF-E745-A29F-30CA294C2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5449389" cy="706029"/>
          </a:xfrm>
        </p:spPr>
        <p:txBody>
          <a:bodyPr/>
          <a:lstStyle/>
          <a:p>
            <a:r>
              <a:rPr lang="de-DE" altLang="en-US" dirty="0" err="1"/>
              <a:t>Selection</a:t>
            </a:r>
            <a:r>
              <a:rPr lang="de-DE" altLang="en-US" dirty="0"/>
              <a:t> </a:t>
            </a:r>
            <a:r>
              <a:rPr lang="de-DE" altLang="en-US" dirty="0" err="1"/>
              <a:t>Sort</a:t>
            </a:r>
            <a:r>
              <a:rPr lang="de-DE" altLang="en-US" dirty="0"/>
              <a:t>: Analysis</a:t>
            </a:r>
          </a:p>
        </p:txBody>
      </p:sp>
      <p:sp>
        <p:nvSpPr>
          <p:cNvPr id="196612" name="Rectangle 4">
            <a:extLst>
              <a:ext uri="{FF2B5EF4-FFF2-40B4-BE49-F238E27FC236}">
                <a16:creationId xmlns:a16="http://schemas.microsoft.com/office/drawing/2014/main" id="{7150767F-14DE-B54B-99FB-F7F219629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8382000" cy="5791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altLang="en-US" sz="3200" dirty="0" err="1"/>
              <a:t>Number</a:t>
            </a:r>
            <a:r>
              <a:rPr lang="de-DE" altLang="en-US" sz="3200" dirty="0"/>
              <a:t> </a:t>
            </a:r>
            <a:r>
              <a:rPr lang="de-DE" altLang="en-US" sz="3200" dirty="0" err="1"/>
              <a:t>of</a:t>
            </a:r>
            <a:r>
              <a:rPr lang="de-DE" altLang="en-US" sz="3200" dirty="0"/>
              <a:t> </a:t>
            </a:r>
            <a:r>
              <a:rPr lang="de-DE" altLang="en-US" sz="3200" dirty="0" err="1"/>
              <a:t>comparisons</a:t>
            </a:r>
            <a:r>
              <a:rPr lang="de-DE" altLang="en-US" sz="3200" dirty="0"/>
              <a:t>:</a:t>
            </a:r>
          </a:p>
          <a:p>
            <a:pPr>
              <a:spcBef>
                <a:spcPct val="50000"/>
              </a:spcBef>
            </a:pPr>
            <a:r>
              <a:rPr lang="de-DE" altLang="en-US" sz="2400" dirty="0"/>
              <a:t>(n-1) + (n-2) + ... + 3 + 2 + 1 =</a:t>
            </a:r>
          </a:p>
          <a:p>
            <a:pPr>
              <a:spcBef>
                <a:spcPct val="50000"/>
              </a:spcBef>
            </a:pPr>
            <a:r>
              <a:rPr lang="de-DE" altLang="en-US" sz="2400" dirty="0" err="1"/>
              <a:t>n</a:t>
            </a:r>
            <a:r>
              <a:rPr lang="de-DE" altLang="en-US" sz="2400" dirty="0"/>
              <a:t> * (n-1)/2 = </a:t>
            </a:r>
          </a:p>
          <a:p>
            <a:pPr>
              <a:spcBef>
                <a:spcPct val="50000"/>
              </a:spcBef>
            </a:pPr>
            <a:r>
              <a:rPr lang="de-DE" altLang="en-US" sz="2400" dirty="0"/>
              <a:t>(n</a:t>
            </a:r>
            <a:r>
              <a:rPr lang="de-DE" altLang="en-US" sz="2400" dirty="0">
                <a:cs typeface="Arial" panose="020B0604020202020204" pitchFamily="34" charset="0"/>
              </a:rPr>
              <a:t>² - </a:t>
            </a:r>
            <a:r>
              <a:rPr lang="de-DE" altLang="en-US" sz="2400" dirty="0" err="1">
                <a:cs typeface="Arial" panose="020B0604020202020204" pitchFamily="34" charset="0"/>
              </a:rPr>
              <a:t>n</a:t>
            </a:r>
            <a:r>
              <a:rPr lang="de-DE" altLang="en-US" sz="2400" dirty="0">
                <a:cs typeface="Arial" panose="020B0604020202020204" pitchFamily="34" charset="0"/>
              </a:rPr>
              <a:t> )/2</a:t>
            </a:r>
          </a:p>
          <a:p>
            <a:pPr>
              <a:spcBef>
                <a:spcPct val="50000"/>
              </a:spcBef>
            </a:pPr>
            <a:r>
              <a:rPr lang="de-DE" altLang="en-US" sz="2400" dirty="0">
                <a:cs typeface="Arial" panose="020B0604020202020204" pitchFamily="34" charset="0"/>
                <a:sym typeface="Wingdings" pitchFamily="2" charset="2"/>
              </a:rPr>
              <a:t> O(</a:t>
            </a:r>
            <a:r>
              <a:rPr lang="de-DE" altLang="en-US" sz="2400" dirty="0"/>
              <a:t>n</a:t>
            </a:r>
            <a:r>
              <a:rPr lang="de-DE" altLang="en-US" sz="2400" dirty="0">
                <a:cs typeface="Arial" panose="020B0604020202020204" pitchFamily="34" charset="0"/>
              </a:rPr>
              <a:t>²)</a:t>
            </a:r>
          </a:p>
          <a:p>
            <a:pPr>
              <a:spcBef>
                <a:spcPct val="50000"/>
              </a:spcBef>
            </a:pPr>
            <a:r>
              <a:rPr lang="de-DE" altLang="en-US" sz="3200" dirty="0" err="1"/>
              <a:t>Number</a:t>
            </a:r>
            <a:r>
              <a:rPr lang="de-DE" altLang="en-US" sz="3200" dirty="0"/>
              <a:t> </a:t>
            </a:r>
            <a:r>
              <a:rPr lang="de-DE" altLang="en-US" sz="3200" dirty="0" err="1"/>
              <a:t>of</a:t>
            </a:r>
            <a:r>
              <a:rPr lang="de-DE" altLang="en-US" sz="3200" dirty="0"/>
              <a:t> </a:t>
            </a:r>
            <a:r>
              <a:rPr lang="de-DE" altLang="en-US" sz="3200" dirty="0" err="1"/>
              <a:t>exchanges</a:t>
            </a:r>
            <a:r>
              <a:rPr lang="de-DE" altLang="en-US" sz="3200" dirty="0"/>
              <a:t> (</a:t>
            </a:r>
            <a:r>
              <a:rPr lang="de-DE" altLang="en-US" sz="3200" dirty="0" err="1"/>
              <a:t>worst</a:t>
            </a:r>
            <a:r>
              <a:rPr lang="de-DE" altLang="en-US" sz="3200" dirty="0"/>
              <a:t> </a:t>
            </a:r>
            <a:r>
              <a:rPr lang="de-DE" altLang="en-US" sz="3200" dirty="0" err="1"/>
              <a:t>case</a:t>
            </a:r>
            <a:r>
              <a:rPr lang="de-DE" altLang="en-US" sz="3200" dirty="0"/>
              <a:t>):</a:t>
            </a:r>
          </a:p>
          <a:p>
            <a:pPr>
              <a:spcBef>
                <a:spcPct val="50000"/>
              </a:spcBef>
            </a:pPr>
            <a:r>
              <a:rPr lang="de-DE" altLang="en-US" sz="2400" dirty="0" err="1"/>
              <a:t>n</a:t>
            </a:r>
            <a:r>
              <a:rPr lang="de-DE" altLang="en-US" sz="2400" dirty="0"/>
              <a:t> – 1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de-DE" altLang="en-US" sz="2400" dirty="0">
                <a:cs typeface="Arial" panose="020B0604020202020204" pitchFamily="34" charset="0"/>
                <a:sym typeface="Wingdings" pitchFamily="2" charset="2"/>
              </a:rPr>
              <a:t>O(</a:t>
            </a:r>
            <a:r>
              <a:rPr lang="de-DE" altLang="en-US" sz="2400" dirty="0" err="1"/>
              <a:t>n</a:t>
            </a:r>
            <a:r>
              <a:rPr lang="de-DE" altLang="en-US" sz="2400" dirty="0"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sz="2400" dirty="0">
                <a:cs typeface="Arial" panose="020B0604020202020204" pitchFamily="34" charset="0"/>
                <a:sym typeface="Wingdings" pitchFamily="2" charset="2"/>
              </a:rPr>
              <a:t>Overall (</a:t>
            </a:r>
            <a:r>
              <a:rPr lang="de-DE" altLang="en-US" sz="2400" dirty="0" err="1">
                <a:cs typeface="Arial" panose="020B0604020202020204" pitchFamily="34" charset="0"/>
                <a:sym typeface="Wingdings" pitchFamily="2" charset="2"/>
              </a:rPr>
              <a:t>worst</a:t>
            </a:r>
            <a:r>
              <a:rPr lang="de-DE" altLang="en-US" sz="2400" dirty="0"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altLang="en-US" sz="2400" dirty="0" err="1">
                <a:cs typeface="Arial" panose="020B0604020202020204" pitchFamily="34" charset="0"/>
                <a:sym typeface="Wingdings" pitchFamily="2" charset="2"/>
              </a:rPr>
              <a:t>case</a:t>
            </a:r>
            <a:r>
              <a:rPr lang="de-DE" altLang="en-US" sz="2400" dirty="0">
                <a:cs typeface="Arial" panose="020B0604020202020204" pitchFamily="34" charset="0"/>
                <a:sym typeface="Wingdings" pitchFamily="2" charset="2"/>
              </a:rPr>
              <a:t>)  O(</a:t>
            </a:r>
            <a:r>
              <a:rPr lang="de-DE" altLang="en-US" sz="2400" dirty="0" err="1"/>
              <a:t>n</a:t>
            </a:r>
            <a:r>
              <a:rPr lang="de-DE" altLang="en-US" sz="2400" dirty="0">
                <a:cs typeface="Arial" panose="020B0604020202020204" pitchFamily="34" charset="0"/>
              </a:rPr>
              <a:t>) + </a:t>
            </a:r>
            <a:r>
              <a:rPr lang="de-DE" altLang="en-US" sz="2400" dirty="0">
                <a:cs typeface="Arial" panose="020B0604020202020204" pitchFamily="34" charset="0"/>
                <a:sym typeface="Wingdings" pitchFamily="2" charset="2"/>
              </a:rPr>
              <a:t>O(</a:t>
            </a:r>
            <a:r>
              <a:rPr lang="de-DE" altLang="en-US" sz="2400" dirty="0"/>
              <a:t>n</a:t>
            </a:r>
            <a:r>
              <a:rPr lang="de-DE" altLang="en-US" sz="2400" dirty="0">
                <a:cs typeface="Arial" panose="020B0604020202020204" pitchFamily="34" charset="0"/>
              </a:rPr>
              <a:t>²) = </a:t>
            </a:r>
            <a:r>
              <a:rPr lang="de-DE" altLang="en-US" sz="2400" dirty="0">
                <a:cs typeface="Arial" panose="020B0604020202020204" pitchFamily="34" charset="0"/>
                <a:sym typeface="Wingdings" pitchFamily="2" charset="2"/>
              </a:rPr>
              <a:t>O(</a:t>
            </a:r>
            <a:r>
              <a:rPr lang="de-DE" altLang="en-US" sz="2400" dirty="0"/>
              <a:t>n</a:t>
            </a:r>
            <a:r>
              <a:rPr lang="de-DE" altLang="en-US" sz="2400" dirty="0">
                <a:cs typeface="Arial" panose="020B0604020202020204" pitchFamily="34" charset="0"/>
              </a:rPr>
              <a:t>²)   (‘</a:t>
            </a:r>
            <a:r>
              <a:rPr lang="de-DE" altLang="en-US" sz="2400" dirty="0" err="1">
                <a:cs typeface="Arial" panose="020B0604020202020204" pitchFamily="34" charset="0"/>
              </a:rPr>
              <a:t>quadratic</a:t>
            </a:r>
            <a:r>
              <a:rPr lang="de-DE" altLang="en-US" sz="2400" dirty="0">
                <a:cs typeface="Arial" panose="020B0604020202020204" pitchFamily="34" charset="0"/>
              </a:rPr>
              <a:t> </a:t>
            </a:r>
            <a:r>
              <a:rPr lang="de-DE" altLang="en-US" sz="2400" dirty="0" err="1">
                <a:cs typeface="Arial" panose="020B0604020202020204" pitchFamily="34" charset="0"/>
              </a:rPr>
              <a:t>sort</a:t>
            </a:r>
            <a:r>
              <a:rPr lang="de-DE" altLang="en-US" sz="2400" dirty="0">
                <a:cs typeface="Arial" panose="020B0604020202020204" pitchFamily="34" charset="0"/>
              </a:rPr>
              <a:t>‘)</a:t>
            </a:r>
            <a:endParaRPr lang="de-D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09063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8695719F-5A38-9442-A933-8121DAADC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9640" y="116931"/>
            <a:ext cx="5484223" cy="823595"/>
          </a:xfrm>
        </p:spPr>
        <p:txBody>
          <a:bodyPr/>
          <a:lstStyle/>
          <a:p>
            <a:r>
              <a:rPr lang="en-US" altLang="en-US" dirty="0"/>
              <a:t>Selection Sort Analysis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058AD110-29CB-6D42-9A5C-90C2F3849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2743" y="1678577"/>
            <a:ext cx="8218488" cy="4637088"/>
          </a:xfrm>
        </p:spPr>
        <p:txBody>
          <a:bodyPr>
            <a:normAutofit fontScale="92500" lnSpcReduction="20000"/>
          </a:bodyPr>
          <a:lstStyle/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solidFill>
                  <a:srgbClr val="A50021"/>
                </a:solidFill>
                <a:latin typeface="Courier New" panose="02070309020205020404" pitchFamily="49" charset="0"/>
              </a:rPr>
              <a:t>public</a:t>
            </a:r>
            <a:r>
              <a:rPr lang="en-US" altLang="en-US" sz="1700" b="1">
                <a:latin typeface="Courier New" panose="02070309020205020404" pitchFamily="49" charset="0"/>
              </a:rPr>
              <a:t> void selectionSort(Comparable[] arr) {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	</a:t>
            </a:r>
            <a:r>
              <a:rPr lang="en-US" altLang="en-US" sz="1700" b="1">
                <a:solidFill>
                  <a:srgbClr val="A50021"/>
                </a:solidFill>
                <a:latin typeface="Courier New" panose="02070309020205020404" pitchFamily="49" charset="0"/>
              </a:rPr>
              <a:t>for </a:t>
            </a:r>
            <a:r>
              <a:rPr lang="en-US" altLang="en-US" sz="1700" b="1">
                <a:latin typeface="Courier New" panose="02070309020205020404" pitchFamily="49" charset="0"/>
              </a:rPr>
              <a:t>(</a:t>
            </a:r>
            <a:r>
              <a:rPr lang="en-US" altLang="en-US" sz="1700" b="1">
                <a:solidFill>
                  <a:srgbClr val="A50021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700" b="1">
                <a:latin typeface="Courier New" panose="02070309020205020404" pitchFamily="49" charset="0"/>
              </a:rPr>
              <a:t> i = 0; i &lt; arr.length-1; ++i) {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	</a:t>
            </a:r>
            <a:r>
              <a:rPr lang="en-US" altLang="en-US" sz="1700" b="1">
                <a:solidFill>
                  <a:srgbClr val="008000"/>
                </a:solidFill>
                <a:latin typeface="Courier New" panose="02070309020205020404" pitchFamily="49" charset="0"/>
              </a:rPr>
              <a:t>// outer for loop is evaluated n-1 times</a:t>
            </a:r>
            <a:endParaRPr lang="en-US" altLang="en-US" sz="1700" b="1">
              <a:latin typeface="Courier New" panose="02070309020205020404" pitchFamily="49" charset="0"/>
            </a:endParaRP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		</a:t>
            </a:r>
            <a:r>
              <a:rPr lang="en-US" altLang="en-US" sz="1700" b="1">
                <a:solidFill>
                  <a:srgbClr val="A50021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700" b="1">
                <a:latin typeface="Courier New" panose="02070309020205020404" pitchFamily="49" charset="0"/>
              </a:rPr>
              <a:t> smallest = i;  </a:t>
            </a:r>
            <a:r>
              <a:rPr lang="en-US" altLang="en-US" sz="1700" b="1">
                <a:solidFill>
                  <a:srgbClr val="008000"/>
                </a:solidFill>
                <a:latin typeface="Courier New" panose="02070309020205020404" pitchFamily="49" charset="0"/>
              </a:rPr>
              <a:t>//n-1 times again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		</a:t>
            </a:r>
            <a:r>
              <a:rPr lang="en-US" altLang="en-US" sz="1700" b="1">
                <a:solidFill>
                  <a:srgbClr val="A50021"/>
                </a:solidFill>
                <a:latin typeface="Courier New" panose="02070309020205020404" pitchFamily="49" charset="0"/>
              </a:rPr>
              <a:t>for </a:t>
            </a:r>
            <a:r>
              <a:rPr lang="en-US" altLang="en-US" sz="1700" b="1">
                <a:latin typeface="Courier New" panose="02070309020205020404" pitchFamily="49" charset="0"/>
              </a:rPr>
              <a:t>(</a:t>
            </a:r>
            <a:r>
              <a:rPr lang="en-US" altLang="en-US" sz="1700" b="1">
                <a:solidFill>
                  <a:srgbClr val="A50021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700" b="1">
                <a:latin typeface="Courier New" panose="02070309020205020404" pitchFamily="49" charset="0"/>
              </a:rPr>
              <a:t> j = i + 1; j &lt; arr.length; ++j) {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		</a:t>
            </a:r>
            <a:r>
              <a:rPr lang="en-US" altLang="en-US" sz="1700" b="1">
                <a:solidFill>
                  <a:srgbClr val="008000"/>
                </a:solidFill>
                <a:latin typeface="Courier New" panose="02070309020205020404" pitchFamily="49" charset="0"/>
              </a:rPr>
              <a:t>// evaluated n(n-1)/2 times</a:t>
            </a:r>
            <a:endParaRPr lang="en-US" altLang="en-US" sz="1700" b="1">
              <a:latin typeface="Courier New" panose="02070309020205020404" pitchFamily="49" charset="0"/>
            </a:endParaRP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			</a:t>
            </a:r>
            <a:r>
              <a:rPr lang="en-US" altLang="en-US" sz="1700" b="1">
                <a:solidFill>
                  <a:srgbClr val="A50021"/>
                </a:solidFill>
                <a:latin typeface="Courier New" panose="02070309020205020404" pitchFamily="49" charset="0"/>
              </a:rPr>
              <a:t>if </a:t>
            </a:r>
            <a:r>
              <a:rPr lang="en-US" altLang="en-US" sz="1700" b="1">
                <a:latin typeface="Courier New" panose="02070309020205020404" pitchFamily="49" charset="0"/>
              </a:rPr>
              <a:t>(arr[j].compareTo(arr[smallest])&lt;0) { 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solidFill>
                  <a:srgbClr val="008000"/>
                </a:solidFill>
                <a:latin typeface="Courier New" panose="02070309020205020404" pitchFamily="49" charset="0"/>
              </a:rPr>
              <a:t>			    // n(n-1)/2 comparisons</a:t>
            </a:r>
            <a:endParaRPr lang="en-US" altLang="en-US" sz="1700" b="1">
              <a:latin typeface="Courier New" panose="02070309020205020404" pitchFamily="49" charset="0"/>
            </a:endParaRP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				smallest = j; </a:t>
            </a:r>
            <a:r>
              <a:rPr lang="en-US" altLang="en-US" sz="1700" b="1">
                <a:solidFill>
                  <a:srgbClr val="008000"/>
                </a:solidFill>
                <a:latin typeface="Courier New" panose="02070309020205020404" pitchFamily="49" charset="0"/>
              </a:rPr>
              <a:t>//how many times? (*)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			}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		}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		Comparable</a:t>
            </a:r>
            <a:r>
              <a:rPr lang="en-US" altLang="en-US" sz="1700" b="1">
                <a:solidFill>
                  <a:srgbClr val="A5002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700" b="1">
                <a:latin typeface="Courier New" panose="02070309020205020404" pitchFamily="49" charset="0"/>
              </a:rPr>
              <a:t>temp = arr[i];  </a:t>
            </a:r>
            <a:r>
              <a:rPr lang="en-US" altLang="en-US" sz="1700" b="1">
                <a:solidFill>
                  <a:srgbClr val="008000"/>
                </a:solidFill>
                <a:latin typeface="Courier New" panose="02070309020205020404" pitchFamily="49" charset="0"/>
              </a:rPr>
              <a:t>//n-1 times</a:t>
            </a:r>
            <a:endParaRPr lang="en-US" altLang="en-US" sz="1700" b="1">
              <a:latin typeface="Courier New" panose="02070309020205020404" pitchFamily="49" charset="0"/>
            </a:endParaRP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		arr[i] = arr[smallest];	   </a:t>
            </a:r>
            <a:r>
              <a:rPr lang="en-US" altLang="en-US" sz="1700" b="1">
                <a:solidFill>
                  <a:srgbClr val="008000"/>
                </a:solidFill>
                <a:latin typeface="Courier New" panose="02070309020205020404" pitchFamily="49" charset="0"/>
              </a:rPr>
              <a:t>//n-1 times</a:t>
            </a:r>
            <a:endParaRPr lang="en-US" altLang="en-US" sz="1700" b="1">
              <a:latin typeface="Courier New" panose="02070309020205020404" pitchFamily="49" charset="0"/>
            </a:endParaRP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		arr[smallest] = temp;	   </a:t>
            </a:r>
            <a:r>
              <a:rPr lang="en-US" altLang="en-US" sz="1700" b="1">
                <a:solidFill>
                  <a:srgbClr val="008000"/>
                </a:solidFill>
                <a:latin typeface="Courier New" panose="02070309020205020404" pitchFamily="49" charset="0"/>
              </a:rPr>
              <a:t>//n-1 times</a:t>
            </a:r>
            <a:endParaRPr lang="en-US" altLang="en-US" sz="1700" b="1">
              <a:latin typeface="Courier New" panose="02070309020205020404" pitchFamily="49" charset="0"/>
            </a:endParaRP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	}</a:t>
            </a:r>
          </a:p>
          <a:p>
            <a:pPr marL="0" indent="0" defTabSz="517525">
              <a:lnSpc>
                <a:spcPct val="80000"/>
              </a:lnSpc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9514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0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0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0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0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0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0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DA0216F5-400B-DB4A-A875-2F7DAC2ED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4249" y="136527"/>
            <a:ext cx="10163502" cy="760975"/>
          </a:xfrm>
        </p:spPr>
        <p:txBody>
          <a:bodyPr>
            <a:normAutofit/>
          </a:bodyPr>
          <a:lstStyle/>
          <a:p>
            <a:r>
              <a:rPr lang="en-US" altLang="en-US" sz="3600" b="0" dirty="0">
                <a:solidFill>
                  <a:schemeClr val="tx1"/>
                </a:solidFill>
              </a:rPr>
              <a:t>Insertion Sort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1E5FB74-E97A-3645-84E2-B2FA06BD546F}"/>
              </a:ext>
            </a:extLst>
          </p:cNvPr>
          <p:cNvSpPr txBox="1">
            <a:spLocks noChangeArrowheads="1"/>
          </p:cNvSpPr>
          <p:nvPr/>
        </p:nvSpPr>
        <p:spPr>
          <a:xfrm>
            <a:off x="905071" y="1271399"/>
            <a:ext cx="8229600" cy="2620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/>
              <a:t>Simple sorting algorithm that works the way we naturally sort playing cards in our hands.</a:t>
            </a:r>
          </a:p>
          <a:p>
            <a:r>
              <a:rPr lang="en-US" altLang="en-US" sz="2600" dirty="0"/>
              <a:t>While some elements unsorted:</a:t>
            </a:r>
          </a:p>
          <a:p>
            <a:pPr lvl="1"/>
            <a:r>
              <a:rPr lang="en-US" altLang="en-US" sz="2200" dirty="0"/>
              <a:t>Using linear search, find the location in the sorted portion where the 1</a:t>
            </a:r>
            <a:r>
              <a:rPr lang="en-US" altLang="en-US" sz="2200" baseline="30000" dirty="0"/>
              <a:t>st</a:t>
            </a:r>
            <a:r>
              <a:rPr lang="en-US" altLang="en-US" sz="2200" dirty="0"/>
              <a:t> element of the unsorted portion should be inserted </a:t>
            </a:r>
          </a:p>
          <a:p>
            <a:pPr lvl="1"/>
            <a:r>
              <a:rPr lang="en-US" altLang="en-US" sz="2200" dirty="0"/>
              <a:t>Move all the elements after the insertion location up one position to make space for the new element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5D5F29B5-AFEC-F44F-8390-3418DA0C0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94" y="3830215"/>
            <a:ext cx="84709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39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>
            <a:extLst>
              <a:ext uri="{FF2B5EF4-FFF2-40B4-BE49-F238E27FC236}">
                <a16:creationId xmlns:a16="http://schemas.microsoft.com/office/drawing/2014/main" id="{A98D76DB-DBC8-224F-90D9-B42D6F57A6B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039790" y="1323704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insertion sort</a:t>
            </a:r>
            <a:r>
              <a:rPr lang="en-US" altLang="en-US">
                <a:ea typeface="ＭＳ Ｐゴシック" panose="020B0600070205080204" pitchFamily="34" charset="-128"/>
              </a:rPr>
              <a:t>: orders a list of values by repetitively inserting a particular value into a sorted subset of the list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more specifically: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consider the first item to be a sorted sublist of length 1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insert the second item into the sorted sublist, shifting the first item if needed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insert the third item into the sorted sublist, shifting the other items as needed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repeat until all values have been inserted into their proper positions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D39A626-E238-0046-8706-7A0DED68E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9790" y="35858"/>
            <a:ext cx="10163502" cy="813227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Insertion Sort</a:t>
            </a:r>
          </a:p>
        </p:txBody>
      </p:sp>
    </p:spTree>
    <p:extLst>
      <p:ext uri="{BB962C8B-B14F-4D97-AF65-F5344CB8AC3E}">
        <p14:creationId xmlns:p14="http://schemas.microsoft.com/office/powerpoint/2010/main" val="3573365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>
            <a:extLst>
              <a:ext uri="{FF2B5EF4-FFF2-40B4-BE49-F238E27FC236}">
                <a16:creationId xmlns:a16="http://schemas.microsoft.com/office/drawing/2014/main" id="{925A4C45-6ADC-8E4D-B10C-EEE0B7AA5BC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171303" y="1319666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Simple sorting algorithm.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n-1 passes over the array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At the end of pass </a:t>
            </a:r>
            <a:r>
              <a:rPr lang="en-US" altLang="en-US" i="1">
                <a:ea typeface="ＭＳ Ｐゴシック" panose="020B0600070205080204" pitchFamily="34" charset="-128"/>
              </a:rPr>
              <a:t>i</a:t>
            </a:r>
            <a:r>
              <a:rPr lang="en-US" altLang="en-US">
                <a:ea typeface="ＭＳ Ｐゴシック" panose="020B0600070205080204" pitchFamily="34" charset="-128"/>
              </a:rPr>
              <a:t>, the elements that occupied A[0]…A[</a:t>
            </a:r>
            <a:r>
              <a:rPr lang="en-US" altLang="en-US" i="1">
                <a:ea typeface="ＭＳ Ｐゴシック" panose="020B0600070205080204" pitchFamily="34" charset="-128"/>
              </a:rPr>
              <a:t>i</a:t>
            </a:r>
            <a:r>
              <a:rPr lang="en-US" altLang="en-US">
                <a:ea typeface="ＭＳ Ｐゴシック" panose="020B0600070205080204" pitchFamily="34" charset="-128"/>
              </a:rPr>
              <a:t>] originally are still in those spots and in sorted order.</a:t>
            </a:r>
          </a:p>
        </p:txBody>
      </p:sp>
      <p:graphicFrame>
        <p:nvGraphicFramePr>
          <p:cNvPr id="1583108" name="Group 4">
            <a:extLst>
              <a:ext uri="{FF2B5EF4-FFF2-40B4-BE49-F238E27FC236}">
                <a16:creationId xmlns:a16="http://schemas.microsoft.com/office/drawing/2014/main" id="{E91A85C0-F5F7-FA44-A7DD-B2EAF5CF3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74362"/>
              </p:ext>
            </p:extLst>
          </p:nvPr>
        </p:nvGraphicFramePr>
        <p:xfrm>
          <a:off x="3000103" y="4266066"/>
          <a:ext cx="6096000" cy="10350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83146" name="Group 42">
            <a:extLst>
              <a:ext uri="{FF2B5EF4-FFF2-40B4-BE49-F238E27FC236}">
                <a16:creationId xmlns:a16="http://schemas.microsoft.com/office/drawing/2014/main" id="{D03C97CC-A8EB-BB49-B4DC-28C4C9B54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95603"/>
              </p:ext>
            </p:extLst>
          </p:nvPr>
        </p:nvGraphicFramePr>
        <p:xfrm>
          <a:off x="3000103" y="5332866"/>
          <a:ext cx="6096000" cy="10350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165" name="Text Box 80">
            <a:extLst>
              <a:ext uri="{FF2B5EF4-FFF2-40B4-BE49-F238E27FC236}">
                <a16:creationId xmlns:a16="http://schemas.microsoft.com/office/drawing/2014/main" id="{D794D6B5-4696-5741-8547-CC33E137D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504" y="4078742"/>
            <a:ext cx="9460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after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pass 2</a:t>
            </a:r>
          </a:p>
        </p:txBody>
      </p:sp>
      <p:sp>
        <p:nvSpPr>
          <p:cNvPr id="47166" name="Text Box 81">
            <a:extLst>
              <a:ext uri="{FF2B5EF4-FFF2-40B4-BE49-F238E27FC236}">
                <a16:creationId xmlns:a16="http://schemas.microsoft.com/office/drawing/2014/main" id="{6C0C1283-B480-4A4A-880A-9FBA770AC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504" y="5177292"/>
            <a:ext cx="9460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after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pass 3</a:t>
            </a:r>
          </a:p>
        </p:txBody>
      </p:sp>
      <p:graphicFrame>
        <p:nvGraphicFramePr>
          <p:cNvPr id="1583238" name="Group 134">
            <a:extLst>
              <a:ext uri="{FF2B5EF4-FFF2-40B4-BE49-F238E27FC236}">
                <a16:creationId xmlns:a16="http://schemas.microsoft.com/office/drawing/2014/main" id="{8C25C397-8493-774E-826B-96B9B2466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78251"/>
              </p:ext>
            </p:extLst>
          </p:nvPr>
        </p:nvGraphicFramePr>
        <p:xfrm>
          <a:off x="3000103" y="3199266"/>
          <a:ext cx="6096000" cy="10350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5093B1EC-C0C7-C64C-9B9E-896FDF0F1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9790" y="35859"/>
            <a:ext cx="10163502" cy="885626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Insertion Sort</a:t>
            </a:r>
          </a:p>
        </p:txBody>
      </p:sp>
    </p:spTree>
    <p:extLst>
      <p:ext uri="{BB962C8B-B14F-4D97-AF65-F5344CB8AC3E}">
        <p14:creationId xmlns:p14="http://schemas.microsoft.com/office/powerpoint/2010/main" val="4049561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65" grpId="0"/>
      <p:bldP spid="471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DA0216F5-400B-DB4A-A875-2F7DAC2ED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9790" y="136527"/>
            <a:ext cx="10163502" cy="675236"/>
          </a:xfrm>
        </p:spPr>
        <p:txBody>
          <a:bodyPr>
            <a:normAutofit/>
          </a:bodyPr>
          <a:lstStyle/>
          <a:p>
            <a:r>
              <a:rPr lang="en-US" altLang="en-US" sz="3600" b="0" dirty="0">
                <a:solidFill>
                  <a:schemeClr val="tx1"/>
                </a:solidFill>
              </a:rPr>
              <a:t>Insertion Sort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FA69828-1A79-2246-895D-7D2E79ACE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80" y="1442470"/>
            <a:ext cx="8669859" cy="46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15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DA0216F5-400B-DB4A-A875-2F7DAC2ED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4249" y="136527"/>
            <a:ext cx="4080265" cy="658368"/>
          </a:xfrm>
        </p:spPr>
        <p:txBody>
          <a:bodyPr>
            <a:normAutofit/>
          </a:bodyPr>
          <a:lstStyle/>
          <a:p>
            <a:r>
              <a:rPr lang="en-US" altLang="en-US" sz="3600" b="0" dirty="0">
                <a:solidFill>
                  <a:schemeClr val="tx1"/>
                </a:solidFill>
              </a:rPr>
              <a:t>Insertion Sort Code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D9A63A-D686-7345-A8EB-3982199E6D82}"/>
              </a:ext>
            </a:extLst>
          </p:cNvPr>
          <p:cNvSpPr/>
          <p:nvPr/>
        </p:nvSpPr>
        <p:spPr>
          <a:xfrm>
            <a:off x="1237861" y="1131376"/>
            <a:ext cx="859660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Consolas" panose="020B0609020204030204" pitchFamily="49" charset="0"/>
              </a:rPr>
              <a:t>void sort(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[])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{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n = </a:t>
            </a:r>
            <a:r>
              <a:rPr lang="en-US" dirty="0" err="1">
                <a:latin typeface="Consolas" panose="020B0609020204030204" pitchFamily="49" charset="0"/>
              </a:rPr>
              <a:t>arr.length</a:t>
            </a:r>
            <a:r>
              <a:rPr lang="en-US" dirty="0">
                <a:latin typeface="Consolas" panose="020B0609020204030204" pitchFamily="49" charset="0"/>
              </a:rPr>
              <a:t>;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for (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=1;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&lt;n; ++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{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    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key =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];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    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j = i-1;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    /* Move elements of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[0..i-1], that are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       greater than key, to one position ahead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       of their current position */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    while (j&gt;=0 &amp;&amp;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[j] &gt; key)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    {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        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[j+1] =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[j];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        j = j-1;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    }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    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[j+1] = key;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    } </a:t>
            </a:r>
          </a:p>
          <a:p>
            <a:pPr fontAlgn="base"/>
            <a:r>
              <a:rPr lang="en-US" dirty="0">
                <a:latin typeface="Consolas" panose="020B0609020204030204" pitchFamily="49" charset="0"/>
              </a:rPr>
              <a:t>    } </a:t>
            </a:r>
            <a:endParaRPr lang="en-US" b="0" i="0" u="none" strike="noStrike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88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DA0216F5-400B-DB4A-A875-2F7DAC2ED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4249" y="185933"/>
            <a:ext cx="4929351" cy="658368"/>
          </a:xfrm>
        </p:spPr>
        <p:txBody>
          <a:bodyPr>
            <a:normAutofit/>
          </a:bodyPr>
          <a:lstStyle/>
          <a:p>
            <a:r>
              <a:rPr lang="en-US" altLang="en-US" sz="3600" b="0" dirty="0">
                <a:solidFill>
                  <a:schemeClr val="tx1"/>
                </a:solidFill>
              </a:rPr>
              <a:t>Insertion Sort Complexity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9DCBF43-91B3-1644-BCDD-544BC444A167}"/>
              </a:ext>
            </a:extLst>
          </p:cNvPr>
          <p:cNvSpPr txBox="1">
            <a:spLocks noChangeArrowheads="1"/>
          </p:cNvSpPr>
          <p:nvPr/>
        </p:nvSpPr>
        <p:spPr>
          <a:xfrm>
            <a:off x="867102" y="1580211"/>
            <a:ext cx="4709505" cy="4410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ea typeface="新細明體" panose="02020500000000000000" pitchFamily="18" charset="-120"/>
              </a:rPr>
              <a:t>How many compares are done?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1+2+…+(n-1), O(n2) </a:t>
            </a:r>
            <a:r>
              <a:rPr lang="en-US" altLang="zh-TW" i="1" dirty="0">
                <a:ea typeface="新細明體" panose="02020500000000000000" pitchFamily="18" charset="-120"/>
              </a:rPr>
              <a:t>worst case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(n-1)* 1 , O(n) </a:t>
            </a:r>
            <a:r>
              <a:rPr lang="en-US" altLang="zh-TW" i="1" dirty="0">
                <a:ea typeface="新細明體" panose="02020500000000000000" pitchFamily="18" charset="-120"/>
              </a:rPr>
              <a:t>best case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How many element shifts are done?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1+2+...+(n-1), O(n2) </a:t>
            </a:r>
            <a:r>
              <a:rPr lang="en-US" altLang="zh-TW" i="1" dirty="0">
                <a:ea typeface="新細明體" panose="02020500000000000000" pitchFamily="18" charset="-120"/>
              </a:rPr>
              <a:t>worst case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0 , O(1) </a:t>
            </a:r>
            <a:r>
              <a:rPr lang="en-US" altLang="zh-TW" i="1" dirty="0">
                <a:ea typeface="新細明體" panose="02020500000000000000" pitchFamily="18" charset="-120"/>
              </a:rPr>
              <a:t>best case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How much space?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In-place algorithm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D608D-61BF-D442-BE46-1703085B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607" y="1748162"/>
            <a:ext cx="6447442" cy="29955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E547DE-CFFF-594A-B46B-4A5928256DB1}"/>
              </a:ext>
            </a:extLst>
          </p:cNvPr>
          <p:cNvSpPr/>
          <p:nvPr/>
        </p:nvSpPr>
        <p:spPr>
          <a:xfrm>
            <a:off x="5576607" y="491169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B050"/>
                </a:solidFill>
              </a:rPr>
              <a:t>Best Case: </a:t>
            </a:r>
            <a:r>
              <a:rPr lang="en-US" altLang="en-US" dirty="0"/>
              <a:t>O(n), if given in sorted order.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Worst Case: </a:t>
            </a:r>
            <a:r>
              <a:rPr lang="en-US" altLang="en-US" dirty="0"/>
              <a:t>O(</a:t>
            </a:r>
            <a:r>
              <a:rPr lang="en-US" altLang="en-US" i="1" dirty="0"/>
              <a:t>n^</a:t>
            </a:r>
            <a:r>
              <a:rPr lang="en-US" altLang="en-US" dirty="0"/>
              <a:t>2), if given in reverse order.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0432FF"/>
                </a:solidFill>
              </a:rPr>
              <a:t>Average Case: </a:t>
            </a:r>
            <a:r>
              <a:rPr lang="en-US" altLang="en-US" dirty="0"/>
              <a:t>O(n^2), still a quadratic running time.</a:t>
            </a:r>
          </a:p>
        </p:txBody>
      </p:sp>
    </p:spTree>
    <p:extLst>
      <p:ext uri="{BB962C8B-B14F-4D97-AF65-F5344CB8AC3E}">
        <p14:creationId xmlns:p14="http://schemas.microsoft.com/office/powerpoint/2010/main" val="65956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>
            <a:extLst>
              <a:ext uri="{FF2B5EF4-FFF2-40B4-BE49-F238E27FC236}">
                <a16:creationId xmlns:a16="http://schemas.microsoft.com/office/drawing/2014/main" id="{E6CD5683-CFCA-8D4A-AF72-49221CF31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6930"/>
            <a:ext cx="10515600" cy="758281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dirty="0"/>
              <a:t>Sorting</a:t>
            </a:r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2ED5C2C3-3631-5E49-9919-D5E213F3C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1354182"/>
            <a:ext cx="8229600" cy="4724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To arrange a set of items in sequence. 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It is estimated that 25~50% of all computing power is used for sorting activities. 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Possible reasons: 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Many applications require sorting; 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Many applications perform sorting when they don't have to; 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Many applications use inefficient sorting algorithms.</a:t>
            </a:r>
          </a:p>
        </p:txBody>
      </p:sp>
      <p:graphicFrame>
        <p:nvGraphicFramePr>
          <p:cNvPr id="399365" name="Object 5">
            <a:extLst>
              <a:ext uri="{FF2B5EF4-FFF2-40B4-BE49-F238E27FC236}">
                <a16:creationId xmlns:a16="http://schemas.microsoft.com/office/drawing/2014/main" id="{0F504B13-3FBB-734E-B6A9-8B83B04C58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07488" y="0"/>
          <a:ext cx="1560512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61200" imgH="7594600" progId="MS_ClipArt_Gallery.2">
                  <p:embed/>
                </p:oleObj>
              </mc:Choice>
              <mc:Fallback>
                <p:oleObj name="Clip" r:id="rId2" imgW="7061200" imgH="7594600" progId="MS_ClipArt_Gallery.2">
                  <p:embed/>
                  <p:pic>
                    <p:nvPicPr>
                      <p:cNvPr id="399365" name="Object 5">
                        <a:extLst>
                          <a:ext uri="{FF2B5EF4-FFF2-40B4-BE49-F238E27FC236}">
                            <a16:creationId xmlns:a16="http://schemas.microsoft.com/office/drawing/2014/main" id="{0F504B13-3FBB-734E-B6A9-8B83B04C58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488" y="0"/>
                        <a:ext cx="1560512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603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4">
            <a:extLst>
              <a:ext uri="{FF2B5EF4-FFF2-40B4-BE49-F238E27FC236}">
                <a16:creationId xmlns:a16="http://schemas.microsoft.com/office/drawing/2014/main" id="{0B2644F5-91DC-0948-A471-FBF4E5DF3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4894385" cy="666506"/>
          </a:xfrm>
          <a:noFill/>
          <a:ln/>
        </p:spPr>
        <p:txBody>
          <a:bodyPr>
            <a:normAutofit fontScale="90000"/>
          </a:bodyPr>
          <a:lstStyle/>
          <a:p>
            <a:r>
              <a:rPr lang="de-DE" altLang="en-US" dirty="0"/>
              <a:t>Insertion </a:t>
            </a:r>
            <a:r>
              <a:rPr lang="de-DE" altLang="en-US" dirty="0" err="1"/>
              <a:t>Sort</a:t>
            </a:r>
            <a:r>
              <a:rPr lang="de-DE" altLang="en-US" dirty="0"/>
              <a:t>: Analysis</a:t>
            </a:r>
          </a:p>
        </p:txBody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028B3043-286D-D742-B49F-63AFD6ED8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8523" y="1359877"/>
            <a:ext cx="8382000" cy="4736123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altLang="en-US" dirty="0" err="1"/>
              <a:t>Number</a:t>
            </a:r>
            <a:r>
              <a:rPr lang="de-DE" altLang="en-US" dirty="0"/>
              <a:t> </a:t>
            </a:r>
            <a:r>
              <a:rPr lang="de-DE" altLang="en-US" dirty="0" err="1"/>
              <a:t>of</a:t>
            </a:r>
            <a:r>
              <a:rPr lang="de-DE" altLang="en-US" dirty="0"/>
              <a:t> </a:t>
            </a:r>
            <a:r>
              <a:rPr lang="de-DE" altLang="en-US" dirty="0" err="1"/>
              <a:t>comparisons</a:t>
            </a:r>
            <a:r>
              <a:rPr lang="de-DE" altLang="en-US" dirty="0"/>
              <a:t> (</a:t>
            </a:r>
            <a:r>
              <a:rPr lang="de-DE" altLang="en-US" dirty="0" err="1"/>
              <a:t>worst</a:t>
            </a:r>
            <a:r>
              <a:rPr lang="de-DE" altLang="en-US" dirty="0"/>
              <a:t> </a:t>
            </a:r>
            <a:r>
              <a:rPr lang="de-DE" altLang="en-US" dirty="0" err="1"/>
              <a:t>case</a:t>
            </a:r>
            <a:r>
              <a:rPr lang="de-DE" altLang="en-US" dirty="0"/>
              <a:t>):</a:t>
            </a:r>
          </a:p>
          <a:p>
            <a:pPr>
              <a:spcBef>
                <a:spcPct val="50000"/>
              </a:spcBef>
            </a:pPr>
            <a:r>
              <a:rPr lang="de-DE" altLang="en-US" sz="2000" dirty="0"/>
              <a:t>	(n-1) + (n-2) + ... + 3 + 2 + 1  </a:t>
            </a:r>
            <a:r>
              <a:rPr lang="de-DE" altLang="en-US" sz="2000" dirty="0">
                <a:cs typeface="Arial" panose="020B0604020202020204" pitchFamily="34" charset="0"/>
                <a:sym typeface="Wingdings" pitchFamily="2" charset="2"/>
              </a:rPr>
              <a:t>  O(</a:t>
            </a:r>
            <a:r>
              <a:rPr lang="de-DE" altLang="en-US" sz="2000" dirty="0"/>
              <a:t>n</a:t>
            </a:r>
            <a:r>
              <a:rPr lang="de-DE" altLang="en-US" sz="2000" dirty="0">
                <a:cs typeface="Arial" panose="020B0604020202020204" pitchFamily="34" charset="0"/>
              </a:rPr>
              <a:t>²)</a:t>
            </a:r>
          </a:p>
          <a:p>
            <a:pPr>
              <a:spcBef>
                <a:spcPct val="50000"/>
              </a:spcBef>
            </a:pPr>
            <a:r>
              <a:rPr lang="de-DE" altLang="en-US" dirty="0" err="1"/>
              <a:t>Number</a:t>
            </a:r>
            <a:r>
              <a:rPr lang="de-DE" altLang="en-US" dirty="0"/>
              <a:t> </a:t>
            </a:r>
            <a:r>
              <a:rPr lang="de-DE" altLang="en-US" dirty="0" err="1"/>
              <a:t>of</a:t>
            </a:r>
            <a:r>
              <a:rPr lang="de-DE" altLang="en-US" dirty="0"/>
              <a:t> </a:t>
            </a:r>
            <a:r>
              <a:rPr lang="de-DE" altLang="en-US" dirty="0" err="1"/>
              <a:t>comparisons</a:t>
            </a:r>
            <a:r>
              <a:rPr lang="de-DE" altLang="en-US" dirty="0"/>
              <a:t> (</a:t>
            </a:r>
            <a:r>
              <a:rPr lang="de-DE" altLang="en-US" dirty="0" err="1"/>
              <a:t>best</a:t>
            </a:r>
            <a:r>
              <a:rPr lang="de-DE" altLang="en-US" dirty="0"/>
              <a:t> </a:t>
            </a:r>
            <a:r>
              <a:rPr lang="de-DE" altLang="en-US" dirty="0" err="1"/>
              <a:t>case</a:t>
            </a:r>
            <a:r>
              <a:rPr lang="de-DE" altLang="en-US" dirty="0"/>
              <a:t>):</a:t>
            </a:r>
          </a:p>
          <a:p>
            <a:pPr>
              <a:spcBef>
                <a:spcPct val="50000"/>
              </a:spcBef>
            </a:pPr>
            <a:r>
              <a:rPr lang="de-DE" altLang="en-US" sz="2000" dirty="0">
                <a:cs typeface="Arial" panose="020B0604020202020204" pitchFamily="34" charset="0"/>
              </a:rPr>
              <a:t>	</a:t>
            </a:r>
            <a:r>
              <a:rPr lang="de-DE" altLang="en-US" sz="2000" dirty="0" err="1">
                <a:cs typeface="Arial" panose="020B0604020202020204" pitchFamily="34" charset="0"/>
              </a:rPr>
              <a:t>n</a:t>
            </a:r>
            <a:r>
              <a:rPr lang="de-DE" altLang="en-US" sz="2000" dirty="0">
                <a:cs typeface="Arial" panose="020B0604020202020204" pitchFamily="34" charset="0"/>
              </a:rPr>
              <a:t> –1  </a:t>
            </a:r>
            <a:r>
              <a:rPr lang="de-DE" altLang="en-US" sz="2000" dirty="0">
                <a:cs typeface="Arial" panose="020B0604020202020204" pitchFamily="34" charset="0"/>
                <a:sym typeface="Wingdings" pitchFamily="2" charset="2"/>
              </a:rPr>
              <a:t>  O(</a:t>
            </a:r>
            <a:r>
              <a:rPr lang="de-DE" altLang="en-US" sz="2000" dirty="0" err="1"/>
              <a:t>n</a:t>
            </a:r>
            <a:r>
              <a:rPr lang="de-DE" altLang="en-US" sz="2000" dirty="0"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de-DE" altLang="en-US" dirty="0" err="1"/>
              <a:t>Number</a:t>
            </a:r>
            <a:r>
              <a:rPr lang="de-DE" altLang="en-US" dirty="0"/>
              <a:t> </a:t>
            </a:r>
            <a:r>
              <a:rPr lang="de-DE" altLang="en-US" dirty="0" err="1"/>
              <a:t>of</a:t>
            </a:r>
            <a:r>
              <a:rPr lang="de-DE" altLang="en-US" dirty="0"/>
              <a:t> </a:t>
            </a:r>
            <a:r>
              <a:rPr lang="de-DE" altLang="en-US" dirty="0" err="1"/>
              <a:t>exchanges</a:t>
            </a:r>
            <a:r>
              <a:rPr lang="de-DE" altLang="en-US" dirty="0"/>
              <a:t> (</a:t>
            </a:r>
            <a:r>
              <a:rPr lang="de-DE" altLang="en-US" dirty="0" err="1"/>
              <a:t>worst</a:t>
            </a:r>
            <a:r>
              <a:rPr lang="de-DE" altLang="en-US" dirty="0"/>
              <a:t> </a:t>
            </a:r>
            <a:r>
              <a:rPr lang="de-DE" altLang="en-US" dirty="0" err="1"/>
              <a:t>case</a:t>
            </a:r>
            <a:r>
              <a:rPr lang="de-DE" altLang="en-US" dirty="0"/>
              <a:t>):</a:t>
            </a:r>
          </a:p>
          <a:p>
            <a:pPr>
              <a:spcBef>
                <a:spcPct val="50000"/>
              </a:spcBef>
            </a:pPr>
            <a:r>
              <a:rPr lang="de-DE" altLang="en-US" sz="2000" dirty="0"/>
              <a:t>	(n-1) + (n-2) + ... + 3 + 2 + 1  </a:t>
            </a:r>
            <a:r>
              <a:rPr lang="de-DE" altLang="en-US" sz="2000" dirty="0">
                <a:cs typeface="Arial" panose="020B0604020202020204" pitchFamily="34" charset="0"/>
                <a:sym typeface="Wingdings" pitchFamily="2" charset="2"/>
              </a:rPr>
              <a:t>  O(</a:t>
            </a:r>
            <a:r>
              <a:rPr lang="de-DE" altLang="en-US" sz="2000" dirty="0"/>
              <a:t>n</a:t>
            </a:r>
            <a:r>
              <a:rPr lang="de-DE" altLang="en-US" sz="2000" dirty="0">
                <a:cs typeface="Arial" panose="020B0604020202020204" pitchFamily="34" charset="0"/>
              </a:rPr>
              <a:t>²)</a:t>
            </a:r>
          </a:p>
          <a:p>
            <a:pPr>
              <a:spcBef>
                <a:spcPct val="50000"/>
              </a:spcBef>
            </a:pPr>
            <a:r>
              <a:rPr lang="de-DE" altLang="en-US" dirty="0" err="1"/>
              <a:t>Number</a:t>
            </a:r>
            <a:r>
              <a:rPr lang="de-DE" altLang="en-US" dirty="0"/>
              <a:t> </a:t>
            </a:r>
            <a:r>
              <a:rPr lang="de-DE" altLang="en-US" dirty="0" err="1"/>
              <a:t>of</a:t>
            </a:r>
            <a:r>
              <a:rPr lang="de-DE" altLang="en-US" dirty="0"/>
              <a:t> </a:t>
            </a:r>
            <a:r>
              <a:rPr lang="de-DE" altLang="en-US" dirty="0" err="1"/>
              <a:t>exchanges</a:t>
            </a:r>
            <a:r>
              <a:rPr lang="de-DE" altLang="en-US" dirty="0"/>
              <a:t> (</a:t>
            </a:r>
            <a:r>
              <a:rPr lang="de-DE" altLang="en-US" dirty="0" err="1"/>
              <a:t>best</a:t>
            </a:r>
            <a:r>
              <a:rPr lang="de-DE" altLang="en-US" dirty="0"/>
              <a:t> </a:t>
            </a:r>
            <a:r>
              <a:rPr lang="de-DE" altLang="en-US" dirty="0" err="1"/>
              <a:t>case</a:t>
            </a:r>
            <a:r>
              <a:rPr lang="de-DE" altLang="en-US" dirty="0"/>
              <a:t>):</a:t>
            </a:r>
          </a:p>
          <a:p>
            <a:pPr>
              <a:spcBef>
                <a:spcPct val="50000"/>
              </a:spcBef>
            </a:pPr>
            <a:r>
              <a:rPr lang="de-DE" altLang="en-US" sz="2000" dirty="0"/>
              <a:t>	0  </a:t>
            </a:r>
            <a:r>
              <a:rPr lang="de-DE" altLang="en-US" sz="2000" dirty="0">
                <a:cs typeface="Arial" panose="020B0604020202020204" pitchFamily="34" charset="0"/>
                <a:sym typeface="Wingdings" pitchFamily="2" charset="2"/>
              </a:rPr>
              <a:t>  O(</a:t>
            </a:r>
            <a:r>
              <a:rPr lang="de-DE" altLang="en-US" sz="2000" dirty="0"/>
              <a:t>1</a:t>
            </a:r>
            <a:r>
              <a:rPr lang="de-DE" altLang="en-US" sz="2000" dirty="0"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de-DE" altLang="en-US" sz="2000" dirty="0">
                <a:cs typeface="Arial" panose="020B0604020202020204" pitchFamily="34" charset="0"/>
              </a:rPr>
              <a:t>Overall </a:t>
            </a:r>
            <a:r>
              <a:rPr lang="de-DE" altLang="en-US" sz="2000" dirty="0" err="1">
                <a:cs typeface="Arial" panose="020B0604020202020204" pitchFamily="34" charset="0"/>
              </a:rPr>
              <a:t>worst</a:t>
            </a:r>
            <a:r>
              <a:rPr lang="de-DE" altLang="en-US" sz="2000" dirty="0">
                <a:cs typeface="Arial" panose="020B0604020202020204" pitchFamily="34" charset="0"/>
              </a:rPr>
              <a:t> </a:t>
            </a:r>
            <a:r>
              <a:rPr lang="de-DE" altLang="en-US" sz="2000" dirty="0" err="1">
                <a:cs typeface="Arial" panose="020B0604020202020204" pitchFamily="34" charset="0"/>
              </a:rPr>
              <a:t>case</a:t>
            </a:r>
            <a:r>
              <a:rPr lang="de-DE" altLang="en-US" sz="2000" dirty="0">
                <a:cs typeface="Arial" panose="020B0604020202020204" pitchFamily="34" charset="0"/>
              </a:rPr>
              <a:t>: </a:t>
            </a:r>
            <a:r>
              <a:rPr lang="de-DE" altLang="en-US" sz="2000" dirty="0">
                <a:cs typeface="Arial" panose="020B0604020202020204" pitchFamily="34" charset="0"/>
                <a:sym typeface="Wingdings" pitchFamily="2" charset="2"/>
              </a:rPr>
              <a:t>O(</a:t>
            </a:r>
            <a:r>
              <a:rPr lang="de-DE" altLang="en-US" sz="2000" dirty="0"/>
              <a:t>n</a:t>
            </a:r>
            <a:r>
              <a:rPr lang="de-DE" altLang="en-US" sz="2000" dirty="0">
                <a:cs typeface="Arial" panose="020B0604020202020204" pitchFamily="34" charset="0"/>
              </a:rPr>
              <a:t>²) + </a:t>
            </a:r>
            <a:r>
              <a:rPr lang="de-DE" altLang="en-US" sz="2000" dirty="0">
                <a:cs typeface="Arial" panose="020B0604020202020204" pitchFamily="34" charset="0"/>
                <a:sym typeface="Wingdings" pitchFamily="2" charset="2"/>
              </a:rPr>
              <a:t>O(</a:t>
            </a:r>
            <a:r>
              <a:rPr lang="de-DE" altLang="en-US" sz="2000" dirty="0"/>
              <a:t>n</a:t>
            </a:r>
            <a:r>
              <a:rPr lang="de-DE" altLang="en-US" sz="2000" dirty="0">
                <a:cs typeface="Arial" panose="020B0604020202020204" pitchFamily="34" charset="0"/>
              </a:rPr>
              <a:t>²) = </a:t>
            </a:r>
            <a:r>
              <a:rPr lang="de-DE" altLang="en-US" sz="2000" dirty="0">
                <a:cs typeface="Arial" panose="020B0604020202020204" pitchFamily="34" charset="0"/>
                <a:sym typeface="Wingdings" pitchFamily="2" charset="2"/>
              </a:rPr>
              <a:t>O(</a:t>
            </a:r>
            <a:r>
              <a:rPr lang="de-DE" altLang="en-US" sz="2000" dirty="0"/>
              <a:t>n</a:t>
            </a:r>
            <a:r>
              <a:rPr lang="de-DE" altLang="en-US" sz="2000" dirty="0">
                <a:cs typeface="Arial" panose="020B0604020202020204" pitchFamily="34" charset="0"/>
              </a:rPr>
              <a:t>²)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0050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41"/>
            <a:ext cx="10515600" cy="823446"/>
          </a:xfrm>
        </p:spPr>
        <p:txBody>
          <a:bodyPr/>
          <a:lstStyle/>
          <a:p>
            <a:r>
              <a:rPr lang="en-US" dirty="0"/>
              <a:t>Sorting: The Big Picture</a:t>
            </a:r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15551" y="1999794"/>
            <a:ext cx="134556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Simple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O(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baseline="30000" dirty="0">
                <a:latin typeface="+mj-lt"/>
                <a:sym typeface="Symbol" pitchFamily="18" charset="2"/>
              </a:rPr>
              <a:t>2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77116" y="2756324"/>
            <a:ext cx="134556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>
                <a:latin typeface="+mj-lt"/>
              </a:rPr>
              <a:t>Fancier</a:t>
            </a:r>
          </a:p>
          <a:p>
            <a:pPr algn="ctr" eaLnBrk="1" hangingPunct="1"/>
            <a:r>
              <a:rPr lang="en-US" sz="2000">
                <a:latin typeface="+mj-lt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>
                <a:latin typeface="+mj-lt"/>
                <a:sym typeface="Symbol" pitchFamily="18" charset="2"/>
              </a:rPr>
              <a:t>O(</a:t>
            </a:r>
            <a:r>
              <a:rPr lang="en-US" sz="2000" i="1">
                <a:latin typeface="+mj-lt"/>
                <a:sym typeface="Symbol" pitchFamily="18" charset="2"/>
              </a:rPr>
              <a:t>n</a:t>
            </a:r>
            <a:r>
              <a:rPr lang="en-US" sz="2000">
                <a:latin typeface="+mj-lt"/>
                <a:sym typeface="Symbol" pitchFamily="18" charset="2"/>
              </a:rPr>
              <a:t> log </a:t>
            </a:r>
            <a:r>
              <a:rPr lang="en-US" sz="2000" i="1">
                <a:latin typeface="+mj-lt"/>
                <a:sym typeface="Symbol" pitchFamily="18" charset="2"/>
              </a:rPr>
              <a:t>n</a:t>
            </a:r>
            <a:r>
              <a:rPr lang="en-US" sz="200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44741" y="3512854"/>
            <a:ext cx="1554656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Comparison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lower bound:</a:t>
            </a:r>
            <a:endParaRPr lang="en-US" sz="2000" dirty="0">
              <a:latin typeface="+mj-lt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(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 log 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21461" y="4269385"/>
            <a:ext cx="134556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Specialized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algorithms:</a:t>
            </a:r>
            <a:endParaRPr lang="en-US" sz="2000" dirty="0">
              <a:latin typeface="+mj-lt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O(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93883" y="3699231"/>
            <a:ext cx="158889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Insertion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Selection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Bubble Sort</a:t>
            </a:r>
          </a:p>
          <a:p>
            <a:pPr algn="ctr" eaLnBrk="1" hangingPunct="1"/>
            <a:r>
              <a:rPr lang="en-US" sz="2000" dirty="0">
                <a:solidFill>
                  <a:schemeClr val="bg2"/>
                </a:solidFill>
                <a:latin typeface="+mj-lt"/>
              </a:rPr>
              <a:t>Shell sort</a:t>
            </a:r>
          </a:p>
          <a:p>
            <a:pPr algn="ctr" eaLnBrk="1" hangingPunct="1"/>
            <a:r>
              <a:rPr lang="en-US" sz="2000" dirty="0">
                <a:solidFill>
                  <a:schemeClr val="bg2"/>
                </a:solidFill>
                <a:latin typeface="+mj-lt"/>
              </a:rPr>
              <a:t>…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6126" y="4715662"/>
            <a:ext cx="17875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Heap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Merge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Quick sort (</a:t>
            </a:r>
            <a:r>
              <a:rPr lang="en-US" sz="2000" dirty="0" err="1">
                <a:latin typeface="+mj-lt"/>
              </a:rPr>
              <a:t>avg</a:t>
            </a:r>
            <a:r>
              <a:rPr lang="en-US" sz="2000" dirty="0">
                <a:latin typeface="+mj-lt"/>
              </a:rPr>
              <a:t>)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…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22647" y="5869378"/>
            <a:ext cx="13431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Bucket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Radix sort</a:t>
            </a:r>
          </a:p>
        </p:txBody>
      </p:sp>
      <p:cxnSp>
        <p:nvCxnSpPr>
          <p:cNvPr id="16" name="AutoShape 13"/>
          <p:cNvCxnSpPr>
            <a:cxnSpLocks noChangeShapeType="1"/>
            <a:stCxn id="7" idx="2"/>
            <a:endCxn id="12" idx="0"/>
          </p:cNvCxnSpPr>
          <p:nvPr>
            <p:custDataLst>
              <p:tags r:id="rId8"/>
            </p:custDataLst>
          </p:nvPr>
        </p:nvCxnSpPr>
        <p:spPr bwMode="auto">
          <a:xfrm>
            <a:off x="4088331" y="3107791"/>
            <a:ext cx="0" cy="5914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  <a:stCxn id="8" idx="2"/>
            <a:endCxn id="13" idx="0"/>
          </p:cNvCxnSpPr>
          <p:nvPr>
            <p:custDataLst>
              <p:tags r:id="rId9"/>
            </p:custDataLst>
          </p:nvPr>
        </p:nvCxnSpPr>
        <p:spPr bwMode="auto">
          <a:xfrm>
            <a:off x="5849896" y="3864321"/>
            <a:ext cx="0" cy="8513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  <a:stCxn id="10" idx="2"/>
            <a:endCxn id="14" idx="0"/>
          </p:cNvCxnSpPr>
          <p:nvPr>
            <p:custDataLst>
              <p:tags r:id="rId10"/>
            </p:custDataLst>
          </p:nvPr>
        </p:nvCxnSpPr>
        <p:spPr bwMode="auto">
          <a:xfrm>
            <a:off x="9594241" y="5377382"/>
            <a:ext cx="0" cy="4919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0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23927" y="1243264"/>
            <a:ext cx="134556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Horrible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algorithms</a:t>
            </a:r>
            <a:r>
              <a:rPr lang="en-US" sz="2000" dirty="0">
                <a:latin typeface="+mj-lt"/>
                <a:sym typeface="Symbol" pitchFamily="18" charset="2"/>
              </a:rPr>
              <a:t>:</a:t>
            </a:r>
          </a:p>
          <a:p>
            <a:pPr algn="ctr" eaLnBrk="1" hangingPunct="1"/>
            <a:r>
              <a:rPr lang="el-GR" sz="2000" dirty="0">
                <a:latin typeface="+mj-lt"/>
                <a:sym typeface="Symbol" pitchFamily="18" charset="2"/>
              </a:rPr>
              <a:t>Ω</a:t>
            </a:r>
            <a:r>
              <a:rPr lang="en-US" sz="2000" dirty="0">
                <a:latin typeface="+mj-lt"/>
                <a:sym typeface="Symbol" pitchFamily="18" charset="2"/>
              </a:rPr>
              <a:t>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baseline="30000" dirty="0">
                <a:latin typeface="+mj-lt"/>
                <a:sym typeface="Symbol" pitchFamily="18" charset="2"/>
              </a:rPr>
              <a:t>2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2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10237" y="2917074"/>
            <a:ext cx="13729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err="1">
                <a:latin typeface="+mj-lt"/>
              </a:rPr>
              <a:t>Bogo</a:t>
            </a:r>
            <a:r>
              <a:rPr lang="en-US" sz="2000" dirty="0">
                <a:latin typeface="+mj-lt"/>
              </a:rPr>
              <a:t>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Stooge Sort</a:t>
            </a:r>
          </a:p>
        </p:txBody>
      </p:sp>
      <p:cxnSp>
        <p:nvCxnSpPr>
          <p:cNvPr id="22" name="AutoShape 13"/>
          <p:cNvCxnSpPr>
            <a:cxnSpLocks noChangeShapeType="1"/>
            <a:stCxn id="20" idx="2"/>
            <a:endCxn id="21" idx="0"/>
          </p:cNvCxnSpPr>
          <p:nvPr>
            <p:custDataLst>
              <p:tags r:id="rId13"/>
            </p:custDataLst>
          </p:nvPr>
        </p:nvCxnSpPr>
        <p:spPr bwMode="auto">
          <a:xfrm>
            <a:off x="2296707" y="2351260"/>
            <a:ext cx="0" cy="5658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215460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0D2E242-3BA0-B64D-850A-815D1EAA7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3868"/>
            <a:ext cx="10515600" cy="836658"/>
          </a:xfrm>
        </p:spPr>
        <p:txBody>
          <a:bodyPr/>
          <a:lstStyle/>
          <a:p>
            <a:r>
              <a:rPr lang="en-US" altLang="en-US" dirty="0"/>
              <a:t>Quadratic Sorting Algorithms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FD7EE92-C80D-814E-9F29-2F2C15A6E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We are given </a:t>
            </a:r>
            <a:r>
              <a:rPr lang="en-US" altLang="en-US" i="1" dirty="0"/>
              <a:t>n</a:t>
            </a:r>
            <a:r>
              <a:rPr lang="en-US" altLang="en-US" dirty="0"/>
              <a:t> records to sort. </a:t>
            </a:r>
          </a:p>
          <a:p>
            <a:r>
              <a:rPr lang="en-US" altLang="en-US" dirty="0"/>
              <a:t>There are a number of simple sorting algorithms whose worst and average case performance is quadratic O(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):	</a:t>
            </a:r>
          </a:p>
          <a:p>
            <a:pPr lvl="1"/>
            <a:r>
              <a:rPr lang="en-US" altLang="en-US" dirty="0"/>
              <a:t>Selection sort</a:t>
            </a:r>
          </a:p>
          <a:p>
            <a:pPr lvl="1"/>
            <a:r>
              <a:rPr lang="en-US" altLang="en-US" dirty="0"/>
              <a:t>Insertion sort</a:t>
            </a:r>
          </a:p>
          <a:p>
            <a:pPr lvl="1"/>
            <a:r>
              <a:rPr lang="en-US" altLang="en-US" dirty="0"/>
              <a:t>Bubble sort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249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6" name="Rectangle 22">
            <a:extLst>
              <a:ext uri="{FF2B5EF4-FFF2-40B4-BE49-F238E27FC236}">
                <a16:creationId xmlns:a16="http://schemas.microsoft.com/office/drawing/2014/main" id="{0D0D0C51-9E18-6844-9DCF-238316F84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040" y="130629"/>
            <a:ext cx="3387634" cy="705394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Bubble Sort</a:t>
            </a:r>
          </a:p>
        </p:txBody>
      </p:sp>
      <p:sp>
        <p:nvSpPr>
          <p:cNvPr id="47127" name="Rectangle 23">
            <a:extLst>
              <a:ext uri="{FF2B5EF4-FFF2-40B4-BE49-F238E27FC236}">
                <a16:creationId xmlns:a16="http://schemas.microsoft.com/office/drawing/2014/main" id="{DD5A9AEE-2985-5640-B1BD-643B8FA78E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73480" y="1328057"/>
            <a:ext cx="8001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Given n numbers to sort: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Repeat the following n-1 times: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For each pair of adjacent numbers: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If the number on the left is greater than the number on the right, swap them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How efficient is bubble sort?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In general, given n numbers to sort, it performs n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comparisons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The same as selection sort</a:t>
            </a:r>
            <a:br>
              <a:rPr lang="en-US" altLang="en-US" sz="2000" dirty="0"/>
            </a:b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Is there a simple way to improve on the basic bubble sort?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Yes!  Stop after going through without making any swaps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This will only help some of the time</a:t>
            </a:r>
          </a:p>
        </p:txBody>
      </p:sp>
    </p:spTree>
    <p:extLst>
      <p:ext uri="{BB962C8B-B14F-4D97-AF65-F5344CB8AC3E}">
        <p14:creationId xmlns:p14="http://schemas.microsoft.com/office/powerpoint/2010/main" val="39219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>
            <a:extLst>
              <a:ext uri="{FF2B5EF4-FFF2-40B4-BE49-F238E27FC236}">
                <a16:creationId xmlns:a16="http://schemas.microsoft.com/office/drawing/2014/main" id="{068ED7BF-3697-4942-88B2-A928AD2ED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880" y="113211"/>
            <a:ext cx="6705600" cy="724989"/>
          </a:xfrm>
          <a:noFill/>
          <a:ln/>
        </p:spPr>
        <p:txBody>
          <a:bodyPr/>
          <a:lstStyle/>
          <a:p>
            <a:r>
              <a:rPr lang="en-US" altLang="en-US" dirty="0"/>
              <a:t>Bubble Sort</a:t>
            </a:r>
          </a:p>
        </p:txBody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96361471-5CEE-6746-A8B8-86C93184A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880" y="1441268"/>
            <a:ext cx="8610600" cy="4953000"/>
          </a:xfrm>
          <a:noFill/>
          <a:ln/>
        </p:spPr>
        <p:txBody>
          <a:bodyPr/>
          <a:lstStyle/>
          <a:p>
            <a:r>
              <a:rPr lang="en-US" altLang="en-US" dirty="0"/>
              <a:t>Bubble sort examines the array from start 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	to finish, comparing elements as it goes. </a:t>
            </a:r>
          </a:p>
          <a:p>
            <a:r>
              <a:rPr lang="en-US" altLang="en-US" dirty="0"/>
              <a:t>Any time it finds a larger element before a smaller element, it swaps the two. </a:t>
            </a:r>
          </a:p>
          <a:p>
            <a:r>
              <a:rPr lang="en-US" altLang="en-US" dirty="0"/>
              <a:t>In this way, the larger elements are passed towards the end. </a:t>
            </a:r>
          </a:p>
          <a:p>
            <a:r>
              <a:rPr lang="en-US" altLang="en-US" dirty="0"/>
              <a:t>The largest element of the array therefore "bubbles" to the end of the array. </a:t>
            </a:r>
          </a:p>
          <a:p>
            <a:r>
              <a:rPr lang="en-US" altLang="en-US" dirty="0"/>
              <a:t>Then it repeats the process for the unsorted portion of the array until the whole array is sorted. </a:t>
            </a:r>
            <a:endParaRPr lang="en-US" alt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6388180D-1B02-9C4F-995A-C14FBA793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95309"/>
            <a:ext cx="10515600" cy="745218"/>
          </a:xfrm>
        </p:spPr>
        <p:txBody>
          <a:bodyPr/>
          <a:lstStyle/>
          <a:p>
            <a:r>
              <a:rPr lang="en-US" altLang="en-US" dirty="0"/>
              <a:t>Bubble Sort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B39353C5-6D29-AF49-ADEC-C25F6DC5A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Search for adjacent pairs that are out of order.</a:t>
            </a:r>
          </a:p>
          <a:p>
            <a:r>
              <a:rPr lang="en-US" altLang="en-US"/>
              <a:t>Switch the out-of-order keys.</a:t>
            </a:r>
          </a:p>
          <a:p>
            <a:r>
              <a:rPr lang="en-US" altLang="en-US"/>
              <a:t>Repeat this n-1 times.</a:t>
            </a:r>
          </a:p>
          <a:p>
            <a:r>
              <a:rPr lang="en-US" altLang="en-US"/>
              <a:t>After the first iteration, the last key is guaranteed to be the largest.</a:t>
            </a:r>
          </a:p>
          <a:p>
            <a:r>
              <a:rPr lang="en-US" altLang="en-US"/>
              <a:t>If no switches are done in an iteration, we can stop.</a:t>
            </a:r>
          </a:p>
        </p:txBody>
      </p:sp>
    </p:spTree>
    <p:extLst>
      <p:ext uri="{BB962C8B-B14F-4D97-AF65-F5344CB8AC3E}">
        <p14:creationId xmlns:p14="http://schemas.microsoft.com/office/powerpoint/2010/main" val="95474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4A1085D6-D394-7246-BBD4-7BF637DD8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150" y="105911"/>
            <a:ext cx="7772400" cy="811666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cs typeface="+mj-cs"/>
              </a:rPr>
              <a:t>N-1 Iteration</a:t>
            </a:r>
            <a:endParaRPr lang="en-US" dirty="0">
              <a:cs typeface="+mj-cs"/>
            </a:endParaRPr>
          </a:p>
        </p:txBody>
      </p:sp>
      <p:grpSp>
        <p:nvGrpSpPr>
          <p:cNvPr id="17410" name="Group 71">
            <a:extLst>
              <a:ext uri="{FF2B5EF4-FFF2-40B4-BE49-F238E27FC236}">
                <a16:creationId xmlns:a16="http://schemas.microsoft.com/office/drawing/2014/main" id="{07438373-FB1D-634F-98E2-6FF0FBDC27C8}"/>
              </a:ext>
            </a:extLst>
          </p:cNvPr>
          <p:cNvGrpSpPr>
            <a:grpSpLocks/>
          </p:cNvGrpSpPr>
          <p:nvPr/>
        </p:nvGrpSpPr>
        <p:grpSpPr bwMode="auto">
          <a:xfrm>
            <a:off x="2699204" y="1730739"/>
            <a:ext cx="6518275" cy="879475"/>
            <a:chOff x="644" y="1072"/>
            <a:chExt cx="4106" cy="554"/>
          </a:xfrm>
        </p:grpSpPr>
        <p:sp>
          <p:nvSpPr>
            <p:cNvPr id="220164" name="Rectangle 4">
              <a:extLst>
                <a:ext uri="{FF2B5EF4-FFF2-40B4-BE49-F238E27FC236}">
                  <a16:creationId xmlns:a16="http://schemas.microsoft.com/office/drawing/2014/main" id="{82013067-9C1A-8E41-AFE6-E9356AA11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1332"/>
              <a:ext cx="4106" cy="2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65" name="Line 5">
              <a:extLst>
                <a:ext uri="{FF2B5EF4-FFF2-40B4-BE49-F238E27FC236}">
                  <a16:creationId xmlns:a16="http://schemas.microsoft.com/office/drawing/2014/main" id="{EF6B24F1-45DC-9A49-A4AD-9579F1155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0" y="1330"/>
              <a:ext cx="0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66" name="Line 6">
              <a:extLst>
                <a:ext uri="{FF2B5EF4-FFF2-40B4-BE49-F238E27FC236}">
                  <a16:creationId xmlns:a16="http://schemas.microsoft.com/office/drawing/2014/main" id="{B8A40DDC-580F-BD46-89FD-8C4B7BB49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1" y="1330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67" name="Line 7">
              <a:extLst>
                <a:ext uri="{FF2B5EF4-FFF2-40B4-BE49-F238E27FC236}">
                  <a16:creationId xmlns:a16="http://schemas.microsoft.com/office/drawing/2014/main" id="{94E36003-E85D-1647-B642-E48933FA8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" y="1330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68" name="Line 8">
              <a:extLst>
                <a:ext uri="{FF2B5EF4-FFF2-40B4-BE49-F238E27FC236}">
                  <a16:creationId xmlns:a16="http://schemas.microsoft.com/office/drawing/2014/main" id="{CBB05AB9-A901-884C-A47F-5443B1D36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4" y="1330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69" name="Line 9">
              <a:extLst>
                <a:ext uri="{FF2B5EF4-FFF2-40B4-BE49-F238E27FC236}">
                  <a16:creationId xmlns:a16="http://schemas.microsoft.com/office/drawing/2014/main" id="{AC32B275-06D9-D14A-8D56-05799B062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335"/>
              <a:ext cx="0" cy="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70" name="Rectangle 10">
              <a:extLst>
                <a:ext uri="{FF2B5EF4-FFF2-40B4-BE49-F238E27FC236}">
                  <a16:creationId xmlns:a16="http://schemas.microsoft.com/office/drawing/2014/main" id="{605F00CF-9CA8-8C47-BD57-C4D2F7F6B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1335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77</a:t>
              </a:r>
            </a:p>
          </p:txBody>
        </p:sp>
        <p:sp>
          <p:nvSpPr>
            <p:cNvPr id="220171" name="Rectangle 11">
              <a:extLst>
                <a:ext uri="{FF2B5EF4-FFF2-40B4-BE49-F238E27FC236}">
                  <a16:creationId xmlns:a16="http://schemas.microsoft.com/office/drawing/2014/main" id="{8898303A-AC42-494B-AE12-E40E49A84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1340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12</a:t>
              </a:r>
            </a:p>
          </p:txBody>
        </p:sp>
        <p:sp>
          <p:nvSpPr>
            <p:cNvPr id="220172" name="Rectangle 12">
              <a:extLst>
                <a:ext uri="{FF2B5EF4-FFF2-40B4-BE49-F238E27FC236}">
                  <a16:creationId xmlns:a16="http://schemas.microsoft.com/office/drawing/2014/main" id="{8A0C790C-6CEE-5248-B233-82F2FB973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" y="1340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35</a:t>
              </a:r>
            </a:p>
          </p:txBody>
        </p:sp>
        <p:sp>
          <p:nvSpPr>
            <p:cNvPr id="220173" name="Rectangle 13">
              <a:extLst>
                <a:ext uri="{FF2B5EF4-FFF2-40B4-BE49-F238E27FC236}">
                  <a16:creationId xmlns:a16="http://schemas.microsoft.com/office/drawing/2014/main" id="{04D7E0DB-1EAF-8F41-8BE9-2179B90CA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337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42</a:t>
              </a:r>
            </a:p>
          </p:txBody>
        </p:sp>
        <p:sp>
          <p:nvSpPr>
            <p:cNvPr id="220174" name="Rectangle 14">
              <a:extLst>
                <a:ext uri="{FF2B5EF4-FFF2-40B4-BE49-F238E27FC236}">
                  <a16:creationId xmlns:a16="http://schemas.microsoft.com/office/drawing/2014/main" id="{7C69797F-0ABF-7342-8947-6D223867B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1335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 5</a:t>
              </a:r>
            </a:p>
          </p:txBody>
        </p:sp>
        <p:sp>
          <p:nvSpPr>
            <p:cNvPr id="220175" name="Rectangle 15">
              <a:extLst>
                <a:ext uri="{FF2B5EF4-FFF2-40B4-BE49-F238E27FC236}">
                  <a16:creationId xmlns:a16="http://schemas.microsoft.com/office/drawing/2014/main" id="{7023B61C-4419-804C-8FAA-B6499AE63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1072"/>
              <a:ext cx="27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1          2          3          4            5            6</a:t>
              </a:r>
            </a:p>
          </p:txBody>
        </p:sp>
        <p:sp>
          <p:nvSpPr>
            <p:cNvPr id="220178" name="Rectangle 18">
              <a:extLst>
                <a:ext uri="{FF2B5EF4-FFF2-40B4-BE49-F238E27FC236}">
                  <a16:creationId xmlns:a16="http://schemas.microsoft.com/office/drawing/2014/main" id="{FD761746-C7E3-224B-94B6-F0914B5E6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1335"/>
              <a:ext cx="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</a:t>
              </a: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101</a:t>
              </a:r>
            </a:p>
          </p:txBody>
        </p:sp>
      </p:grpSp>
      <p:grpSp>
        <p:nvGrpSpPr>
          <p:cNvPr id="17411" name="Group 72">
            <a:extLst>
              <a:ext uri="{FF2B5EF4-FFF2-40B4-BE49-F238E27FC236}">
                <a16:creationId xmlns:a16="http://schemas.microsoft.com/office/drawing/2014/main" id="{963D1A4B-A464-6D4F-9DCC-72FE3A40C81C}"/>
              </a:ext>
            </a:extLst>
          </p:cNvPr>
          <p:cNvGrpSpPr>
            <a:grpSpLocks/>
          </p:cNvGrpSpPr>
          <p:nvPr/>
        </p:nvGrpSpPr>
        <p:grpSpPr bwMode="auto">
          <a:xfrm>
            <a:off x="2694442" y="2649902"/>
            <a:ext cx="6518275" cy="879475"/>
            <a:chOff x="641" y="1651"/>
            <a:chExt cx="4106" cy="554"/>
          </a:xfrm>
        </p:grpSpPr>
        <p:sp>
          <p:nvSpPr>
            <p:cNvPr id="220179" name="Rectangle 19">
              <a:extLst>
                <a:ext uri="{FF2B5EF4-FFF2-40B4-BE49-F238E27FC236}">
                  <a16:creationId xmlns:a16="http://schemas.microsoft.com/office/drawing/2014/main" id="{94D8ABAB-94E7-3341-9B0F-421999374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911"/>
              <a:ext cx="4106" cy="2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80" name="Line 20">
              <a:extLst>
                <a:ext uri="{FF2B5EF4-FFF2-40B4-BE49-F238E27FC236}">
                  <a16:creationId xmlns:a16="http://schemas.microsoft.com/office/drawing/2014/main" id="{9B3E8D49-66FD-354C-B2AF-6F9E56CD3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7" y="1909"/>
              <a:ext cx="0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81" name="Line 21">
              <a:extLst>
                <a:ext uri="{FF2B5EF4-FFF2-40B4-BE49-F238E27FC236}">
                  <a16:creationId xmlns:a16="http://schemas.microsoft.com/office/drawing/2014/main" id="{904FD7D4-4DEF-9540-9480-7365EBE11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190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82" name="Line 22">
              <a:extLst>
                <a:ext uri="{FF2B5EF4-FFF2-40B4-BE49-F238E27FC236}">
                  <a16:creationId xmlns:a16="http://schemas.microsoft.com/office/drawing/2014/main" id="{635E8984-C56F-9F40-ADD6-3D000578D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" y="190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83" name="Line 23">
              <a:extLst>
                <a:ext uri="{FF2B5EF4-FFF2-40B4-BE49-F238E27FC236}">
                  <a16:creationId xmlns:a16="http://schemas.microsoft.com/office/drawing/2014/main" id="{37260785-7B7F-BB4F-BFAE-651F5BB4F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" y="190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84" name="Line 24">
              <a:extLst>
                <a:ext uri="{FF2B5EF4-FFF2-40B4-BE49-F238E27FC236}">
                  <a16:creationId xmlns:a16="http://schemas.microsoft.com/office/drawing/2014/main" id="{5786D6B7-C2F8-1843-9BE2-AE8E781C2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8" y="1914"/>
              <a:ext cx="0" cy="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85" name="Rectangle 25">
              <a:extLst>
                <a:ext uri="{FF2B5EF4-FFF2-40B4-BE49-F238E27FC236}">
                  <a16:creationId xmlns:a16="http://schemas.microsoft.com/office/drawing/2014/main" id="{F5285428-D3E1-D742-92CC-3CA94BAB0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1914"/>
              <a:ext cx="2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5</a:t>
              </a:r>
            </a:p>
          </p:txBody>
        </p:sp>
        <p:sp>
          <p:nvSpPr>
            <p:cNvPr id="220186" name="Rectangle 26">
              <a:extLst>
                <a:ext uri="{FF2B5EF4-FFF2-40B4-BE49-F238E27FC236}">
                  <a16:creationId xmlns:a16="http://schemas.microsoft.com/office/drawing/2014/main" id="{14AD7500-7407-8147-BE66-8CDB4BAD7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1919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42</a:t>
              </a:r>
            </a:p>
          </p:txBody>
        </p:sp>
        <p:sp>
          <p:nvSpPr>
            <p:cNvPr id="220187" name="Rectangle 27">
              <a:extLst>
                <a:ext uri="{FF2B5EF4-FFF2-40B4-BE49-F238E27FC236}">
                  <a16:creationId xmlns:a16="http://schemas.microsoft.com/office/drawing/2014/main" id="{41EB932E-B428-3E43-A74E-F577C336E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1919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12</a:t>
              </a:r>
            </a:p>
          </p:txBody>
        </p:sp>
        <p:sp>
          <p:nvSpPr>
            <p:cNvPr id="220188" name="Rectangle 28">
              <a:extLst>
                <a:ext uri="{FF2B5EF4-FFF2-40B4-BE49-F238E27FC236}">
                  <a16:creationId xmlns:a16="http://schemas.microsoft.com/office/drawing/2014/main" id="{5C4B617A-7C77-D24B-81F3-40FDAE0C5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1916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35</a:t>
              </a:r>
            </a:p>
          </p:txBody>
        </p:sp>
        <p:sp>
          <p:nvSpPr>
            <p:cNvPr id="220189" name="Rectangle 29">
              <a:extLst>
                <a:ext uri="{FF2B5EF4-FFF2-40B4-BE49-F238E27FC236}">
                  <a16:creationId xmlns:a16="http://schemas.microsoft.com/office/drawing/2014/main" id="{9CB192E6-FE34-314A-B71F-4B9163D89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1914"/>
              <a:ext cx="3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</a:t>
              </a: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77</a:t>
              </a:r>
            </a:p>
          </p:txBody>
        </p:sp>
        <p:sp>
          <p:nvSpPr>
            <p:cNvPr id="220190" name="Rectangle 30">
              <a:extLst>
                <a:ext uri="{FF2B5EF4-FFF2-40B4-BE49-F238E27FC236}">
                  <a16:creationId xmlns:a16="http://schemas.microsoft.com/office/drawing/2014/main" id="{905FF6BD-445F-FF48-BBA2-FE2243667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" y="1651"/>
              <a:ext cx="27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latin typeface="Arial" charset="0"/>
                  <a:ea typeface="ＭＳ Ｐゴシック" charset="0"/>
                </a:rPr>
                <a:t>1          2          3          4            5            6</a:t>
              </a:r>
            </a:p>
          </p:txBody>
        </p:sp>
        <p:sp>
          <p:nvSpPr>
            <p:cNvPr id="220191" name="Rectangle 31">
              <a:extLst>
                <a:ext uri="{FF2B5EF4-FFF2-40B4-BE49-F238E27FC236}">
                  <a16:creationId xmlns:a16="http://schemas.microsoft.com/office/drawing/2014/main" id="{8B2BEB9D-E37C-C143-B8DD-1BAB4406A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1914"/>
              <a:ext cx="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</a:t>
              </a: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101</a:t>
              </a:r>
            </a:p>
          </p:txBody>
        </p:sp>
      </p:grpSp>
      <p:grpSp>
        <p:nvGrpSpPr>
          <p:cNvPr id="17412" name="Group 73">
            <a:extLst>
              <a:ext uri="{FF2B5EF4-FFF2-40B4-BE49-F238E27FC236}">
                <a16:creationId xmlns:a16="http://schemas.microsoft.com/office/drawing/2014/main" id="{CAA6F78F-4B40-BD41-B075-83AC8F022750}"/>
              </a:ext>
            </a:extLst>
          </p:cNvPr>
          <p:cNvGrpSpPr>
            <a:grpSpLocks/>
          </p:cNvGrpSpPr>
          <p:nvPr/>
        </p:nvGrpSpPr>
        <p:grpSpPr bwMode="auto">
          <a:xfrm>
            <a:off x="2699204" y="3561127"/>
            <a:ext cx="6518275" cy="879475"/>
            <a:chOff x="644" y="2225"/>
            <a:chExt cx="4106" cy="554"/>
          </a:xfrm>
        </p:grpSpPr>
        <p:sp>
          <p:nvSpPr>
            <p:cNvPr id="220192" name="Rectangle 32">
              <a:extLst>
                <a:ext uri="{FF2B5EF4-FFF2-40B4-BE49-F238E27FC236}">
                  <a16:creationId xmlns:a16="http://schemas.microsoft.com/office/drawing/2014/main" id="{809B9859-7E82-FC41-A255-315CE0EC8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2485"/>
              <a:ext cx="4106" cy="2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93" name="Line 33">
              <a:extLst>
                <a:ext uri="{FF2B5EF4-FFF2-40B4-BE49-F238E27FC236}">
                  <a16:creationId xmlns:a16="http://schemas.microsoft.com/office/drawing/2014/main" id="{136E73EC-B568-F740-9526-386F3A48C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0" y="2483"/>
              <a:ext cx="0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94" name="Line 34">
              <a:extLst>
                <a:ext uri="{FF2B5EF4-FFF2-40B4-BE49-F238E27FC236}">
                  <a16:creationId xmlns:a16="http://schemas.microsoft.com/office/drawing/2014/main" id="{FA7C2AD0-FC30-9D4C-9D14-DFA99F384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1" y="2483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95" name="Line 35">
              <a:extLst>
                <a:ext uri="{FF2B5EF4-FFF2-40B4-BE49-F238E27FC236}">
                  <a16:creationId xmlns:a16="http://schemas.microsoft.com/office/drawing/2014/main" id="{0EC20959-4C68-BB40-9D5F-D5382B199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" y="2483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96" name="Line 36">
              <a:extLst>
                <a:ext uri="{FF2B5EF4-FFF2-40B4-BE49-F238E27FC236}">
                  <a16:creationId xmlns:a16="http://schemas.microsoft.com/office/drawing/2014/main" id="{1DD85E27-0056-4240-ADE7-8417C418C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4" y="2483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97" name="Line 37">
              <a:extLst>
                <a:ext uri="{FF2B5EF4-FFF2-40B4-BE49-F238E27FC236}">
                  <a16:creationId xmlns:a16="http://schemas.microsoft.com/office/drawing/2014/main" id="{CC15DE9D-5272-1949-A0BB-E8AC427F1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2488"/>
              <a:ext cx="0" cy="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198" name="Rectangle 38">
              <a:extLst>
                <a:ext uri="{FF2B5EF4-FFF2-40B4-BE49-F238E27FC236}">
                  <a16:creationId xmlns:a16="http://schemas.microsoft.com/office/drawing/2014/main" id="{AC4D53F7-4E04-FF4A-84E2-8ED22D86D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2488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42</a:t>
              </a:r>
            </a:p>
          </p:txBody>
        </p:sp>
        <p:sp>
          <p:nvSpPr>
            <p:cNvPr id="220199" name="Rectangle 39">
              <a:extLst>
                <a:ext uri="{FF2B5EF4-FFF2-40B4-BE49-F238E27FC236}">
                  <a16:creationId xmlns:a16="http://schemas.microsoft.com/office/drawing/2014/main" id="{658FDBBF-F8DE-0740-9921-273092FA2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2493"/>
              <a:ext cx="2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5</a:t>
              </a:r>
            </a:p>
          </p:txBody>
        </p:sp>
        <p:sp>
          <p:nvSpPr>
            <p:cNvPr id="220200" name="Rectangle 40">
              <a:extLst>
                <a:ext uri="{FF2B5EF4-FFF2-40B4-BE49-F238E27FC236}">
                  <a16:creationId xmlns:a16="http://schemas.microsoft.com/office/drawing/2014/main" id="{91A881DC-A8F0-1947-8460-C88E2EACC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" y="2493"/>
              <a:ext cx="3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35</a:t>
              </a:r>
            </a:p>
          </p:txBody>
        </p:sp>
        <p:sp>
          <p:nvSpPr>
            <p:cNvPr id="220201" name="Rectangle 41">
              <a:extLst>
                <a:ext uri="{FF2B5EF4-FFF2-40B4-BE49-F238E27FC236}">
                  <a16:creationId xmlns:a16="http://schemas.microsoft.com/office/drawing/2014/main" id="{4E099812-AF08-1F45-BEB6-2E55982FE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490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12</a:t>
              </a:r>
            </a:p>
          </p:txBody>
        </p:sp>
        <p:sp>
          <p:nvSpPr>
            <p:cNvPr id="220202" name="Rectangle 42">
              <a:extLst>
                <a:ext uri="{FF2B5EF4-FFF2-40B4-BE49-F238E27FC236}">
                  <a16:creationId xmlns:a16="http://schemas.microsoft.com/office/drawing/2014/main" id="{CD9D87B9-09CE-5744-B87C-40B24D65B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2488"/>
              <a:ext cx="3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</a:t>
              </a: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77</a:t>
              </a:r>
            </a:p>
          </p:txBody>
        </p:sp>
        <p:sp>
          <p:nvSpPr>
            <p:cNvPr id="220203" name="Rectangle 43">
              <a:extLst>
                <a:ext uri="{FF2B5EF4-FFF2-40B4-BE49-F238E27FC236}">
                  <a16:creationId xmlns:a16="http://schemas.microsoft.com/office/drawing/2014/main" id="{142CC0FC-37D8-3747-8950-87408773B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" y="2225"/>
              <a:ext cx="27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1          2          3          4            5            6</a:t>
              </a:r>
            </a:p>
          </p:txBody>
        </p:sp>
        <p:sp>
          <p:nvSpPr>
            <p:cNvPr id="220204" name="Rectangle 44">
              <a:extLst>
                <a:ext uri="{FF2B5EF4-FFF2-40B4-BE49-F238E27FC236}">
                  <a16:creationId xmlns:a16="http://schemas.microsoft.com/office/drawing/2014/main" id="{8381C2E6-62F6-FF48-B19F-E88DDD4BE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2488"/>
              <a:ext cx="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</a:t>
              </a: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101</a:t>
              </a:r>
            </a:p>
          </p:txBody>
        </p:sp>
      </p:grpSp>
      <p:grpSp>
        <p:nvGrpSpPr>
          <p:cNvPr id="17413" name="Group 74">
            <a:extLst>
              <a:ext uri="{FF2B5EF4-FFF2-40B4-BE49-F238E27FC236}">
                <a16:creationId xmlns:a16="http://schemas.microsoft.com/office/drawing/2014/main" id="{4C4F2C60-0CB8-0849-859E-5F9A7F5723C1}"/>
              </a:ext>
            </a:extLst>
          </p:cNvPr>
          <p:cNvGrpSpPr>
            <a:grpSpLocks/>
          </p:cNvGrpSpPr>
          <p:nvPr/>
        </p:nvGrpSpPr>
        <p:grpSpPr bwMode="auto">
          <a:xfrm>
            <a:off x="2694442" y="4443777"/>
            <a:ext cx="6518275" cy="879475"/>
            <a:chOff x="641" y="2781"/>
            <a:chExt cx="4106" cy="554"/>
          </a:xfrm>
        </p:grpSpPr>
        <p:sp>
          <p:nvSpPr>
            <p:cNvPr id="220205" name="Rectangle 45">
              <a:extLst>
                <a:ext uri="{FF2B5EF4-FFF2-40B4-BE49-F238E27FC236}">
                  <a16:creationId xmlns:a16="http://schemas.microsoft.com/office/drawing/2014/main" id="{67DCD49A-323D-BF4C-915B-7B7B5F9F6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3041"/>
              <a:ext cx="4106" cy="2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206" name="Line 46">
              <a:extLst>
                <a:ext uri="{FF2B5EF4-FFF2-40B4-BE49-F238E27FC236}">
                  <a16:creationId xmlns:a16="http://schemas.microsoft.com/office/drawing/2014/main" id="{97EBBA8B-AE31-214B-8F34-72257F084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7" y="3039"/>
              <a:ext cx="0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207" name="Line 47">
              <a:extLst>
                <a:ext uri="{FF2B5EF4-FFF2-40B4-BE49-F238E27FC236}">
                  <a16:creationId xmlns:a16="http://schemas.microsoft.com/office/drawing/2014/main" id="{90E3AF0A-5E33-D04C-9547-34A70CBC9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303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208" name="Line 48">
              <a:extLst>
                <a:ext uri="{FF2B5EF4-FFF2-40B4-BE49-F238E27FC236}">
                  <a16:creationId xmlns:a16="http://schemas.microsoft.com/office/drawing/2014/main" id="{819C07A5-595A-8140-A4C3-37ADE766F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" y="303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209" name="Line 49">
              <a:extLst>
                <a:ext uri="{FF2B5EF4-FFF2-40B4-BE49-F238E27FC236}">
                  <a16:creationId xmlns:a16="http://schemas.microsoft.com/office/drawing/2014/main" id="{979A2EE1-6C1C-A94C-829E-755914DBC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" y="303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210" name="Line 50">
              <a:extLst>
                <a:ext uri="{FF2B5EF4-FFF2-40B4-BE49-F238E27FC236}">
                  <a16:creationId xmlns:a16="http://schemas.microsoft.com/office/drawing/2014/main" id="{1C681BB9-1431-E74E-921E-D976EA8A4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8" y="3044"/>
              <a:ext cx="0" cy="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211" name="Rectangle 51">
              <a:extLst>
                <a:ext uri="{FF2B5EF4-FFF2-40B4-BE49-F238E27FC236}">
                  <a16:creationId xmlns:a16="http://schemas.microsoft.com/office/drawing/2014/main" id="{A1BC0E9D-B886-EF4B-AE3F-3EA452372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3044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42</a:t>
              </a:r>
            </a:p>
          </p:txBody>
        </p:sp>
        <p:sp>
          <p:nvSpPr>
            <p:cNvPr id="220212" name="Rectangle 52">
              <a:extLst>
                <a:ext uri="{FF2B5EF4-FFF2-40B4-BE49-F238E27FC236}">
                  <a16:creationId xmlns:a16="http://schemas.microsoft.com/office/drawing/2014/main" id="{679FFC9B-26B4-8C45-8720-3D447E164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3049"/>
              <a:ext cx="3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</a:t>
              </a: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35</a:t>
              </a:r>
            </a:p>
          </p:txBody>
        </p:sp>
        <p:sp>
          <p:nvSpPr>
            <p:cNvPr id="220213" name="Rectangle 53">
              <a:extLst>
                <a:ext uri="{FF2B5EF4-FFF2-40B4-BE49-F238E27FC236}">
                  <a16:creationId xmlns:a16="http://schemas.microsoft.com/office/drawing/2014/main" id="{8546C99E-506A-DE42-A877-01D3C8DA2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3049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 5</a:t>
              </a:r>
            </a:p>
          </p:txBody>
        </p:sp>
        <p:sp>
          <p:nvSpPr>
            <p:cNvPr id="220214" name="Rectangle 54">
              <a:extLst>
                <a:ext uri="{FF2B5EF4-FFF2-40B4-BE49-F238E27FC236}">
                  <a16:creationId xmlns:a16="http://schemas.microsoft.com/office/drawing/2014/main" id="{46F7DF51-9687-0F49-8981-8AE996E04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3046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12</a:t>
              </a:r>
            </a:p>
          </p:txBody>
        </p:sp>
        <p:sp>
          <p:nvSpPr>
            <p:cNvPr id="220215" name="Rectangle 55">
              <a:extLst>
                <a:ext uri="{FF2B5EF4-FFF2-40B4-BE49-F238E27FC236}">
                  <a16:creationId xmlns:a16="http://schemas.microsoft.com/office/drawing/2014/main" id="{39F3D174-2605-E343-AB91-0ED02A964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3044"/>
              <a:ext cx="3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</a:t>
              </a: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77</a:t>
              </a:r>
            </a:p>
          </p:txBody>
        </p:sp>
        <p:sp>
          <p:nvSpPr>
            <p:cNvPr id="220216" name="Rectangle 56">
              <a:extLst>
                <a:ext uri="{FF2B5EF4-FFF2-40B4-BE49-F238E27FC236}">
                  <a16:creationId xmlns:a16="http://schemas.microsoft.com/office/drawing/2014/main" id="{65C9A156-81D7-4A45-8BA9-AD0CD1BB0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" y="2781"/>
              <a:ext cx="27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1          2          3          4            5            6</a:t>
              </a:r>
            </a:p>
          </p:txBody>
        </p:sp>
        <p:sp>
          <p:nvSpPr>
            <p:cNvPr id="220217" name="Rectangle 57">
              <a:extLst>
                <a:ext uri="{FF2B5EF4-FFF2-40B4-BE49-F238E27FC236}">
                  <a16:creationId xmlns:a16="http://schemas.microsoft.com/office/drawing/2014/main" id="{4C0B7EAF-A9C8-D140-A6CD-C9BCB62F1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3044"/>
              <a:ext cx="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</a:t>
              </a: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101</a:t>
              </a:r>
            </a:p>
          </p:txBody>
        </p:sp>
      </p:grpSp>
      <p:grpSp>
        <p:nvGrpSpPr>
          <p:cNvPr id="17414" name="Group 75">
            <a:extLst>
              <a:ext uri="{FF2B5EF4-FFF2-40B4-BE49-F238E27FC236}">
                <a16:creationId xmlns:a16="http://schemas.microsoft.com/office/drawing/2014/main" id="{F1C5EE1A-74D4-794E-AC60-BAC9BE139B35}"/>
              </a:ext>
            </a:extLst>
          </p:cNvPr>
          <p:cNvGrpSpPr>
            <a:grpSpLocks/>
          </p:cNvGrpSpPr>
          <p:nvPr/>
        </p:nvGrpSpPr>
        <p:grpSpPr bwMode="auto">
          <a:xfrm>
            <a:off x="2694442" y="5364527"/>
            <a:ext cx="6518275" cy="879475"/>
            <a:chOff x="641" y="3361"/>
            <a:chExt cx="4106" cy="554"/>
          </a:xfrm>
        </p:grpSpPr>
        <p:sp>
          <p:nvSpPr>
            <p:cNvPr id="220218" name="Rectangle 58">
              <a:extLst>
                <a:ext uri="{FF2B5EF4-FFF2-40B4-BE49-F238E27FC236}">
                  <a16:creationId xmlns:a16="http://schemas.microsoft.com/office/drawing/2014/main" id="{39F985E0-DEA3-6843-A5A5-8821B2BB0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3621"/>
              <a:ext cx="4106" cy="2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219" name="Line 59">
              <a:extLst>
                <a:ext uri="{FF2B5EF4-FFF2-40B4-BE49-F238E27FC236}">
                  <a16:creationId xmlns:a16="http://schemas.microsoft.com/office/drawing/2014/main" id="{468853E2-DAB9-CB41-AAE5-F8D9FD380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7" y="3619"/>
              <a:ext cx="0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220" name="Line 60">
              <a:extLst>
                <a:ext uri="{FF2B5EF4-FFF2-40B4-BE49-F238E27FC236}">
                  <a16:creationId xmlns:a16="http://schemas.microsoft.com/office/drawing/2014/main" id="{75F201A7-C161-5349-B26B-E9E9076DD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361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221" name="Line 61">
              <a:extLst>
                <a:ext uri="{FF2B5EF4-FFF2-40B4-BE49-F238E27FC236}">
                  <a16:creationId xmlns:a16="http://schemas.microsoft.com/office/drawing/2014/main" id="{C55BA112-F9C2-914B-9600-1D40E096D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" y="361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222" name="Line 62">
              <a:extLst>
                <a:ext uri="{FF2B5EF4-FFF2-40B4-BE49-F238E27FC236}">
                  <a16:creationId xmlns:a16="http://schemas.microsoft.com/office/drawing/2014/main" id="{8311963E-51CB-F24C-8ECD-30DBDE11B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1" y="3619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223" name="Line 63">
              <a:extLst>
                <a:ext uri="{FF2B5EF4-FFF2-40B4-BE49-F238E27FC236}">
                  <a16:creationId xmlns:a16="http://schemas.microsoft.com/office/drawing/2014/main" id="{9ED7088D-4F72-9943-8368-1310A53E0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8" y="3624"/>
              <a:ext cx="0" cy="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224" name="Rectangle 64">
              <a:extLst>
                <a:ext uri="{FF2B5EF4-FFF2-40B4-BE49-F238E27FC236}">
                  <a16:creationId xmlns:a16="http://schemas.microsoft.com/office/drawing/2014/main" id="{156907C0-E171-C04F-A7BD-C0A268D9D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3624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42</a:t>
              </a:r>
            </a:p>
          </p:txBody>
        </p:sp>
        <p:sp>
          <p:nvSpPr>
            <p:cNvPr id="220225" name="Rectangle 65">
              <a:extLst>
                <a:ext uri="{FF2B5EF4-FFF2-40B4-BE49-F238E27FC236}">
                  <a16:creationId xmlns:a16="http://schemas.microsoft.com/office/drawing/2014/main" id="{2AA55E33-98AD-C74A-8AAB-D2F65EF96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3629"/>
              <a:ext cx="3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</a:t>
              </a: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35</a:t>
              </a:r>
            </a:p>
          </p:txBody>
        </p:sp>
        <p:sp>
          <p:nvSpPr>
            <p:cNvPr id="220226" name="Rectangle 66">
              <a:extLst>
                <a:ext uri="{FF2B5EF4-FFF2-40B4-BE49-F238E27FC236}">
                  <a16:creationId xmlns:a16="http://schemas.microsoft.com/office/drawing/2014/main" id="{F2828245-1B01-5340-84D2-AEB16B08B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3629"/>
              <a:ext cx="3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</a:t>
              </a: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12</a:t>
              </a:r>
            </a:p>
          </p:txBody>
        </p:sp>
        <p:sp>
          <p:nvSpPr>
            <p:cNvPr id="220227" name="Rectangle 67">
              <a:extLst>
                <a:ext uri="{FF2B5EF4-FFF2-40B4-BE49-F238E27FC236}">
                  <a16:creationId xmlns:a16="http://schemas.microsoft.com/office/drawing/2014/main" id="{6D991114-B23A-094E-8662-D977E4538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3626"/>
              <a:ext cx="2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</a:t>
              </a:r>
              <a:r>
                <a:rPr lang="en-US">
                  <a:solidFill>
                    <a:srgbClr val="3333FF"/>
                  </a:solidFill>
                  <a:latin typeface="Arial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220228" name="Rectangle 68">
              <a:extLst>
                <a:ext uri="{FF2B5EF4-FFF2-40B4-BE49-F238E27FC236}">
                  <a16:creationId xmlns:a16="http://schemas.microsoft.com/office/drawing/2014/main" id="{466FD47E-FE7A-DA4D-963C-591C458CD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3624"/>
              <a:ext cx="3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</a:t>
              </a: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77</a:t>
              </a:r>
            </a:p>
          </p:txBody>
        </p:sp>
        <p:sp>
          <p:nvSpPr>
            <p:cNvPr id="220229" name="Rectangle 69">
              <a:extLst>
                <a:ext uri="{FF2B5EF4-FFF2-40B4-BE49-F238E27FC236}">
                  <a16:creationId xmlns:a16="http://schemas.microsoft.com/office/drawing/2014/main" id="{E5B86B42-BE83-F34A-BEE2-EEF2C4813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" y="3361"/>
              <a:ext cx="27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1          2          3          4            5            6</a:t>
              </a:r>
            </a:p>
          </p:txBody>
        </p:sp>
        <p:sp>
          <p:nvSpPr>
            <p:cNvPr id="220230" name="Rectangle 70">
              <a:extLst>
                <a:ext uri="{FF2B5EF4-FFF2-40B4-BE49-F238E27FC236}">
                  <a16:creationId xmlns:a16="http://schemas.microsoft.com/office/drawing/2014/main" id="{B5864333-CE63-4F4F-8603-3FB59AA31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3624"/>
              <a:ext cx="4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latin typeface="Arial" charset="0"/>
                  <a:ea typeface="ＭＳ Ｐゴシック" charset="0"/>
                </a:rPr>
                <a:t> </a:t>
              </a:r>
              <a:r>
                <a:rPr lang="en-US">
                  <a:solidFill>
                    <a:srgbClr val="FF0033"/>
                  </a:solidFill>
                  <a:latin typeface="Arial" charset="0"/>
                  <a:ea typeface="ＭＳ Ｐゴシック" charset="0"/>
                </a:rPr>
                <a:t>101</a:t>
              </a:r>
            </a:p>
          </p:txBody>
        </p:sp>
      </p:grpSp>
      <p:grpSp>
        <p:nvGrpSpPr>
          <p:cNvPr id="17415" name="Group 78">
            <a:extLst>
              <a:ext uri="{FF2B5EF4-FFF2-40B4-BE49-F238E27FC236}">
                <a16:creationId xmlns:a16="http://schemas.microsoft.com/office/drawing/2014/main" id="{DA4D6980-27A0-5148-BD59-06DCAE962745}"/>
              </a:ext>
            </a:extLst>
          </p:cNvPr>
          <p:cNvGrpSpPr>
            <a:grpSpLocks/>
          </p:cNvGrpSpPr>
          <p:nvPr/>
        </p:nvGrpSpPr>
        <p:grpSpPr bwMode="auto">
          <a:xfrm>
            <a:off x="1597480" y="2156189"/>
            <a:ext cx="968375" cy="4106863"/>
            <a:chOff x="252" y="1350"/>
            <a:chExt cx="610" cy="2587"/>
          </a:xfrm>
        </p:grpSpPr>
        <p:sp>
          <p:nvSpPr>
            <p:cNvPr id="220236" name="AutoShape 76">
              <a:extLst>
                <a:ext uri="{FF2B5EF4-FFF2-40B4-BE49-F238E27FC236}">
                  <a16:creationId xmlns:a16="http://schemas.microsoft.com/office/drawing/2014/main" id="{2E7DC497-4886-DF40-8842-37B9EA606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1350"/>
              <a:ext cx="385" cy="2587"/>
            </a:xfrm>
            <a:prstGeom prst="leftBrace">
              <a:avLst>
                <a:gd name="adj1" fmla="val 55996"/>
                <a:gd name="adj2" fmla="val 50000"/>
              </a:avLst>
            </a:prstGeom>
            <a:noFill/>
            <a:ln w="38100">
              <a:solidFill>
                <a:srgbClr val="3333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0237" name="Text Box 77">
              <a:extLst>
                <a:ext uri="{FF2B5EF4-FFF2-40B4-BE49-F238E27FC236}">
                  <a16:creationId xmlns:a16="http://schemas.microsoft.com/office/drawing/2014/main" id="{D2722E80-918E-B24A-837D-3C35A892D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53" y="2526"/>
              <a:ext cx="4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3333FF"/>
                  </a:solidFill>
                  <a:latin typeface="Arial" charset="0"/>
                  <a:ea typeface="ＭＳ Ｐゴシック" charset="0"/>
                </a:rPr>
                <a:t>N - 1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4390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35177</TotalTime>
  <Words>2218</Words>
  <Application>Microsoft Macintosh PowerPoint</Application>
  <PresentationFormat>Widescreen</PresentationFormat>
  <Paragraphs>466</Paragraphs>
  <Slides>30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Calibri Light</vt:lpstr>
      <vt:lpstr>Consolas</vt:lpstr>
      <vt:lpstr>Courier</vt:lpstr>
      <vt:lpstr>Courier New</vt:lpstr>
      <vt:lpstr>Monotype Sorts</vt:lpstr>
      <vt:lpstr>Times New Roman</vt:lpstr>
      <vt:lpstr>Verdana</vt:lpstr>
      <vt:lpstr>Wingdings</vt:lpstr>
      <vt:lpstr>1_Office Theme</vt:lpstr>
      <vt:lpstr>Custom Design</vt:lpstr>
      <vt:lpstr>Clip</vt:lpstr>
      <vt:lpstr>Sorting Algorithms</vt:lpstr>
      <vt:lpstr>Introduction</vt:lpstr>
      <vt:lpstr>Sorting</vt:lpstr>
      <vt:lpstr>Sorting: The Big Picture</vt:lpstr>
      <vt:lpstr>Quadratic Sorting Algorithms</vt:lpstr>
      <vt:lpstr>Bubble Sort</vt:lpstr>
      <vt:lpstr>Bubble Sort</vt:lpstr>
      <vt:lpstr>Bubble Sort</vt:lpstr>
      <vt:lpstr>N-1 Iteration</vt:lpstr>
      <vt:lpstr>Reducing the Number of Comparisons</vt:lpstr>
      <vt:lpstr>Reducing the Number of Comparisons</vt:lpstr>
      <vt:lpstr>Bubble Sort</vt:lpstr>
      <vt:lpstr>Bubble Sort Time Complexity</vt:lpstr>
      <vt:lpstr>Bubble Sort Time Complexity</vt:lpstr>
      <vt:lpstr>Selection sort</vt:lpstr>
      <vt:lpstr>Selection Sort</vt:lpstr>
      <vt:lpstr>Selection Sort</vt:lpstr>
      <vt:lpstr>Selection Sort</vt:lpstr>
      <vt:lpstr>Selection sort example</vt:lpstr>
      <vt:lpstr>Selection Sort Algorithm</vt:lpstr>
      <vt:lpstr>Selection Sort: Number of  Comparisons</vt:lpstr>
      <vt:lpstr>Selection Sort: Analysis</vt:lpstr>
      <vt:lpstr>Selection Sort Analysis</vt:lpstr>
      <vt:lpstr>Insertion Sort</vt:lpstr>
      <vt:lpstr>Insertion Sort</vt:lpstr>
      <vt:lpstr>Insertion Sort</vt:lpstr>
      <vt:lpstr>Insertion Sort</vt:lpstr>
      <vt:lpstr>Insertion Sort Code</vt:lpstr>
      <vt:lpstr>Insertion Sort Complexity</vt:lpstr>
      <vt:lpstr>Insertion Sort: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Fraud Preemtion</dc:title>
  <dc:creator>Md_ Rahman</dc:creator>
  <cp:lastModifiedBy>Microsoft Office User</cp:lastModifiedBy>
  <cp:revision>2187</cp:revision>
  <dcterms:created xsi:type="dcterms:W3CDTF">2018-02-18T09:06:46Z</dcterms:created>
  <dcterms:modified xsi:type="dcterms:W3CDTF">2022-08-21T19:55:39Z</dcterms:modified>
</cp:coreProperties>
</file>